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7.xml" ContentType="application/vnd.openxmlformats-officedocument.presentationml.notesSlide+xml"/>
  <Override PartName="/ppt/charts/chart2.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82" r:id="rId2"/>
    <p:sldId id="319" r:id="rId3"/>
    <p:sldId id="320" r:id="rId4"/>
    <p:sldId id="315" r:id="rId5"/>
    <p:sldId id="365" r:id="rId6"/>
    <p:sldId id="366" r:id="rId7"/>
    <p:sldId id="321" r:id="rId8"/>
    <p:sldId id="318" r:id="rId9"/>
    <p:sldId id="317" r:id="rId10"/>
    <p:sldId id="304" r:id="rId11"/>
    <p:sldId id="303" r:id="rId12"/>
    <p:sldId id="354" r:id="rId13"/>
    <p:sldId id="355" r:id="rId14"/>
    <p:sldId id="360" r:id="rId15"/>
    <p:sldId id="359" r:id="rId16"/>
    <p:sldId id="313" r:id="rId17"/>
    <p:sldId id="308" r:id="rId18"/>
    <p:sldId id="364" r:id="rId19"/>
    <p:sldId id="361" r:id="rId20"/>
    <p:sldId id="352" r:id="rId21"/>
    <p:sldId id="334" r:id="rId22"/>
    <p:sldId id="351" r:id="rId23"/>
    <p:sldId id="342" r:id="rId24"/>
    <p:sldId id="343" r:id="rId25"/>
    <p:sldId id="344" r:id="rId26"/>
    <p:sldId id="345" r:id="rId27"/>
    <p:sldId id="362" r:id="rId28"/>
    <p:sldId id="309" r:id="rId29"/>
    <p:sldId id="310" r:id="rId30"/>
    <p:sldId id="348" r:id="rId31"/>
    <p:sldId id="349" r:id="rId32"/>
    <p:sldId id="367" r:id="rId33"/>
    <p:sldId id="369" r:id="rId34"/>
    <p:sldId id="350" r:id="rId35"/>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500"/>
    <a:srgbClr val="FFCC00"/>
    <a:srgbClr val="FFCC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5" autoAdjust="0"/>
    <p:restoredTop sz="82184" autoAdjust="0"/>
  </p:normalViewPr>
  <p:slideViewPr>
    <p:cSldViewPr>
      <p:cViewPr varScale="1">
        <p:scale>
          <a:sx n="60" d="100"/>
          <a:sy n="60" d="100"/>
        </p:scale>
        <p:origin x="-1692" y="-84"/>
      </p:cViewPr>
      <p:guideLst>
        <p:guide orient="horz" pos="2160"/>
        <p:guide pos="2880"/>
      </p:guideLst>
    </p:cSldViewPr>
  </p:slideViewPr>
  <p:notesTextViewPr>
    <p:cViewPr>
      <p:scale>
        <a:sx n="1" d="1"/>
        <a:sy n="1" d="1"/>
      </p:scale>
      <p:origin x="0" y="0"/>
    </p:cViewPr>
  </p:notesTextViewPr>
  <p:notesViewPr>
    <p:cSldViewPr>
      <p:cViewPr varScale="1">
        <p:scale>
          <a:sx n="77" d="100"/>
          <a:sy n="77" d="100"/>
        </p:scale>
        <p:origin x="-2364" y="-102"/>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SFP.IDIR.BCGOV\S140\S40203\Ecosystems\Conservation%20Science\Invasive%20Species\SPECIES\Zebra_Quagga_Mussel\Communications\Inspection%20data%20reporting\Monthly%20reports\2018\2018%20watercraft%20inspection%20sta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FP.IDIR.BCGOV\S140\S40203\Ecosystems\Conservation%20Science\Invasive%20Species\SPECIES\Zebra_Quagga_Mussel\Communications\Inspection%20data%20reporting\Monthly%20reports\2018\2018%20watercraft%20inspection%20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29220244167437"/>
          <c:y val="7.5492732960439984E-2"/>
          <c:w val="0.62585034013605445"/>
          <c:h val="0.85185185185185186"/>
        </c:manualLayout>
      </c:layout>
      <c:pieChart>
        <c:varyColors val="1"/>
        <c:ser>
          <c:idx val="0"/>
          <c:order val="0"/>
          <c:tx>
            <c:strRef>
              <c:f>'mussel fouled boats'!$A$34</c:f>
              <c:strCache>
                <c:ptCount val="1"/>
                <c:pt idx="0">
                  <c:v>AZ</c:v>
                </c:pt>
              </c:strCache>
            </c:strRef>
          </c:tx>
          <c:dLbls>
            <c:dLbl>
              <c:idx val="0"/>
              <c:layout>
                <c:manualLayout>
                  <c:x val="8.5111585751271007E-2"/>
                  <c:y val="-6.3221949864495945E-3"/>
                </c:manualLayout>
              </c:layout>
              <c:tx>
                <c:rich>
                  <a:bodyPr/>
                  <a:lstStyle/>
                  <a:p>
                    <a:r>
                      <a:rPr lang="en-US" dirty="0"/>
                      <a:t>Arizona</a:t>
                    </a:r>
                    <a:r>
                      <a:rPr lang="en-US" baseline="0" dirty="0"/>
                      <a:t>, </a:t>
                    </a:r>
                    <a:r>
                      <a:rPr lang="en-US" baseline="0" dirty="0" smtClean="0"/>
                      <a:t>(4)</a:t>
                    </a:r>
                    <a:endParaRPr lang="en-US" baseline="0" dirty="0"/>
                  </a:p>
                </c:rich>
              </c:tx>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6-01CF-4661-96C1-D8B42602B82F}"/>
                </c:ext>
              </c:extLst>
            </c:dLbl>
            <c:dLbl>
              <c:idx val="1"/>
              <c:layout>
                <c:manualLayout>
                  <c:x val="9.1339262757461584E-2"/>
                  <c:y val="-4.4255364905147282E-2"/>
                </c:manualLayout>
              </c:layout>
              <c:tx>
                <c:rich>
                  <a:bodyPr/>
                  <a:lstStyle/>
                  <a:p>
                    <a:r>
                      <a:rPr lang="en-US" baseline="0" dirty="0"/>
                      <a:t>Ontario, </a:t>
                    </a:r>
                    <a:r>
                      <a:rPr lang="en-US" baseline="0" dirty="0" smtClean="0"/>
                      <a:t>(10)</a:t>
                    </a:r>
                    <a:endParaRPr lang="en-US" baseline="0" dirty="0"/>
                  </a:p>
                </c:rich>
              </c:tx>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2-01CF-4661-96C1-D8B42602B82F}"/>
                </c:ext>
              </c:extLst>
            </c:dLbl>
            <c:dLbl>
              <c:idx val="2"/>
              <c:layout>
                <c:manualLayout>
                  <c:x val="-1.8683031018571716E-2"/>
                  <c:y val="3.1610974932247396E-3"/>
                </c:manualLayout>
              </c:layout>
              <c:tx>
                <c:rich>
                  <a:bodyPr/>
                  <a:lstStyle/>
                  <a:p>
                    <a:r>
                      <a:rPr lang="en-US" dirty="0"/>
                      <a:t>Manitoba</a:t>
                    </a:r>
                    <a:r>
                      <a:rPr lang="en-US" baseline="0" dirty="0"/>
                      <a:t>, </a:t>
                    </a:r>
                    <a:r>
                      <a:rPr lang="en-US" baseline="0" dirty="0" smtClean="0"/>
                      <a:t>(2)</a:t>
                    </a:r>
                    <a:endParaRPr lang="en-US" baseline="0" dirty="0"/>
                  </a:p>
                </c:rich>
              </c:tx>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01CF-4661-96C1-D8B42602B82F}"/>
                </c:ext>
              </c:extLst>
            </c:dLbl>
            <c:dLbl>
              <c:idx val="3"/>
              <c:layout>
                <c:manualLayout>
                  <c:x val="-6.0200877726508867E-2"/>
                  <c:y val="0"/>
                </c:manualLayout>
              </c:layout>
              <c:tx>
                <c:rich>
                  <a:bodyPr/>
                  <a:lstStyle/>
                  <a:p>
                    <a:r>
                      <a:rPr lang="en-US" baseline="0" dirty="0"/>
                      <a:t>Michigan, </a:t>
                    </a:r>
                    <a:r>
                      <a:rPr lang="en-US" baseline="0" dirty="0" smtClean="0"/>
                      <a:t>(2)</a:t>
                    </a:r>
                    <a:endParaRPr lang="en-US" baseline="0" dirty="0"/>
                  </a:p>
                </c:rich>
              </c:tx>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4-01CF-4661-96C1-D8B42602B82F}"/>
                </c:ext>
              </c:extLst>
            </c:dLbl>
            <c:dLbl>
              <c:idx val="4"/>
              <c:layout>
                <c:manualLayout>
                  <c:x val="-4.3593739043334009E-2"/>
                  <c:y val="3.1610974932247972E-3"/>
                </c:manualLayout>
              </c:layout>
              <c:tx>
                <c:rich>
                  <a:bodyPr/>
                  <a:lstStyle/>
                  <a:p>
                    <a:r>
                      <a:rPr lang="en-US" baseline="0" dirty="0"/>
                      <a:t>Utah, </a:t>
                    </a:r>
                    <a:r>
                      <a:rPr lang="en-US" baseline="0" dirty="0" smtClean="0"/>
                      <a:t>(2)</a:t>
                    </a:r>
                    <a:endParaRPr lang="en-US" baseline="0" dirty="0"/>
                  </a:p>
                </c:rich>
              </c:tx>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01CF-4661-96C1-D8B42602B82F}"/>
                </c:ext>
              </c:extLst>
            </c:dLbl>
            <c:dLbl>
              <c:idx val="5"/>
              <c:layout/>
              <c:tx>
                <c:rich>
                  <a:bodyPr/>
                  <a:lstStyle/>
                  <a:p>
                    <a:r>
                      <a:rPr lang="en-US" baseline="0" dirty="0"/>
                      <a:t>Nevada, </a:t>
                    </a:r>
                    <a:r>
                      <a:rPr lang="en-US" baseline="0" dirty="0" smtClean="0"/>
                      <a:t>(1)</a:t>
                    </a:r>
                    <a:endParaRPr lang="en-US" baseline="0" dirty="0"/>
                  </a:p>
                </c:rich>
              </c:tx>
              <c:dLblPos val="outEnd"/>
              <c:showLegendKey val="0"/>
              <c:showVal val="1"/>
              <c:showCatName val="1"/>
              <c:showSerName val="0"/>
              <c:showPercent val="0"/>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01CF-4661-96C1-D8B42602B82F}"/>
                </c:ext>
              </c:extLst>
            </c:dLbl>
            <c:spPr>
              <a:noFill/>
              <a:ln>
                <a:noFill/>
              </a:ln>
              <a:effectLst/>
            </c:spPr>
            <c:txPr>
              <a:bodyPr wrap="square" lIns="38100" tIns="19050" rIns="38100" bIns="19050" anchor="ctr">
                <a:spAutoFit/>
              </a:bodyPr>
              <a:lstStyle/>
              <a:p>
                <a:pPr>
                  <a:defRPr sz="1800"/>
                </a:pPr>
                <a:endParaRPr lang="en-US"/>
              </a:p>
            </c:txPr>
            <c:dLblPos val="outEnd"/>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'mussel fouled boats'!$A$34:$A$39</c:f>
              <c:strCache>
                <c:ptCount val="6"/>
                <c:pt idx="0">
                  <c:v>AZ</c:v>
                </c:pt>
                <c:pt idx="1">
                  <c:v>ON</c:v>
                </c:pt>
                <c:pt idx="2">
                  <c:v>MB</c:v>
                </c:pt>
                <c:pt idx="3">
                  <c:v>MI</c:v>
                </c:pt>
                <c:pt idx="4">
                  <c:v>UT</c:v>
                </c:pt>
                <c:pt idx="5">
                  <c:v>NV</c:v>
                </c:pt>
              </c:strCache>
            </c:strRef>
          </c:cat>
          <c:val>
            <c:numRef>
              <c:f>'mussel fouled boats'!$B$34:$B$39</c:f>
              <c:numCache>
                <c:formatCode>General</c:formatCode>
                <c:ptCount val="6"/>
                <c:pt idx="0">
                  <c:v>4</c:v>
                </c:pt>
                <c:pt idx="1">
                  <c:v>10</c:v>
                </c:pt>
                <c:pt idx="2">
                  <c:v>2</c:v>
                </c:pt>
                <c:pt idx="3">
                  <c:v>2</c:v>
                </c:pt>
                <c:pt idx="4">
                  <c:v>1</c:v>
                </c:pt>
                <c:pt idx="5">
                  <c:v>1</c:v>
                </c:pt>
              </c:numCache>
            </c:numRef>
          </c:val>
          <c:extLst xmlns:c16r2="http://schemas.microsoft.com/office/drawing/2015/06/chart">
            <c:ext xmlns:c16="http://schemas.microsoft.com/office/drawing/2014/chart" uri="{C3380CC4-5D6E-409C-BE32-E72D297353CC}">
              <c16:uniqueId val="{00000000-01CF-4661-96C1-D8B42602B82F}"/>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02680067001675"/>
          <c:y val="0.11342592592592593"/>
          <c:w val="0.58961474036850925"/>
          <c:h val="0.81481481481481477"/>
        </c:manualLayout>
      </c:layout>
      <c:pieChart>
        <c:varyColors val="1"/>
        <c:ser>
          <c:idx val="0"/>
          <c:order val="0"/>
          <c:tx>
            <c:strRef>
              <c:f>'mussel fouled boats'!$A$34</c:f>
              <c:strCache>
                <c:ptCount val="1"/>
                <c:pt idx="0">
                  <c:v>AZ</c:v>
                </c:pt>
              </c:strCache>
            </c:strRef>
          </c:tx>
          <c:dLbls>
            <c:dLbl>
              <c:idx val="0"/>
              <c:layout>
                <c:manualLayout>
                  <c:x val="4.0700605915581944E-2"/>
                  <c:y val="-3.0408505953482658E-3"/>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93D-4593-AE25-CBDD7FC0C1D2}"/>
                </c:ext>
              </c:extLst>
            </c:dLbl>
            <c:dLbl>
              <c:idx val="1"/>
              <c:layout>
                <c:manualLayout>
                  <c:x val="-2.2611447730878907E-3"/>
                  <c:y val="-1.8245103572089617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93D-4593-AE25-CBDD7FC0C1D2}"/>
                </c:ext>
              </c:extLst>
            </c:dLbl>
            <c:dLbl>
              <c:idx val="2"/>
              <c:layout>
                <c:manualLayout>
                  <c:x val="3.165602682323055E-2"/>
                  <c:y val="-1.216340238139306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93D-4593-AE25-CBDD7FC0C1D2}"/>
                </c:ext>
              </c:extLst>
            </c:dLbl>
            <c:dLbl>
              <c:idx val="3"/>
              <c:layout>
                <c:manualLayout>
                  <c:x val="-1.5828013411615233E-2"/>
                  <c:y val="2.7367655358134384E-2"/>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93D-4593-AE25-CBDD7FC0C1D2}"/>
                </c:ext>
              </c:extLst>
            </c:dLbl>
            <c:dLbl>
              <c:idx val="4"/>
              <c:layout>
                <c:manualLayout>
                  <c:x val="-6.5573198419548839E-2"/>
                  <c:y val="9.1225517860447948E-3"/>
                </c:manualLayout>
              </c:layout>
              <c:dLblPos val="bestFit"/>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93D-4593-AE25-CBDD7FC0C1D2}"/>
                </c:ext>
              </c:extLst>
            </c:dLbl>
            <c:spPr>
              <a:noFill/>
              <a:ln>
                <a:noFill/>
              </a:ln>
              <a:effectLst/>
            </c:spPr>
            <c:txPr>
              <a:bodyPr wrap="square" lIns="38100" tIns="19050" rIns="38100" bIns="19050" anchor="ctr">
                <a:spAutoFit/>
              </a:bodyPr>
              <a:lstStyle/>
              <a:p>
                <a:pPr>
                  <a:defRPr sz="1800"/>
                </a:pPr>
                <a:endParaRPr lang="en-US"/>
              </a:p>
            </c:txPr>
            <c:dLblPos val="outEnd"/>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'mussel fouled boats'!$E$35:$E$39</c:f>
              <c:strCache>
                <c:ptCount val="5"/>
                <c:pt idx="0">
                  <c:v>Okanagan</c:v>
                </c:pt>
                <c:pt idx="1">
                  <c:v>Kootenays</c:v>
                </c:pt>
                <c:pt idx="2">
                  <c:v>Lower Mainland</c:v>
                </c:pt>
                <c:pt idx="3">
                  <c:v>Thompson-Nicola</c:v>
                </c:pt>
                <c:pt idx="4">
                  <c:v>Vancouver Island</c:v>
                </c:pt>
              </c:strCache>
            </c:strRef>
          </c:cat>
          <c:val>
            <c:numRef>
              <c:f>'mussel fouled boats'!$F$35:$F$39</c:f>
              <c:numCache>
                <c:formatCode>General</c:formatCode>
                <c:ptCount val="5"/>
                <c:pt idx="0">
                  <c:v>3</c:v>
                </c:pt>
                <c:pt idx="1">
                  <c:v>1</c:v>
                </c:pt>
                <c:pt idx="2">
                  <c:v>8</c:v>
                </c:pt>
                <c:pt idx="3">
                  <c:v>4</c:v>
                </c:pt>
                <c:pt idx="4">
                  <c:v>4</c:v>
                </c:pt>
              </c:numCache>
            </c:numRef>
          </c:val>
          <c:extLst xmlns:c16r2="http://schemas.microsoft.com/office/drawing/2015/06/chart">
            <c:ext xmlns:c16="http://schemas.microsoft.com/office/drawing/2014/chart" uri="{C3380CC4-5D6E-409C-BE32-E72D297353CC}">
              <c16:uniqueId val="{00000000-F93D-4593-AE25-CBDD7FC0C1D2}"/>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noFill/>
    <a:ln>
      <a:noFill/>
    </a:ln>
  </c:sp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F28BB2-699B-41ED-87DE-89C100140D1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CA"/>
        </a:p>
      </dgm:t>
    </dgm:pt>
    <dgm:pt modelId="{3B8F7CA0-87FF-496D-8388-19A20B34A008}">
      <dgm:prSet phldrT="[Text]"/>
      <dgm:spPr/>
      <dgm:t>
        <a:bodyPr/>
        <a:lstStyle/>
        <a:p>
          <a:r>
            <a:rPr lang="en-CA" b="1" dirty="0"/>
            <a:t>Watercraft Inspection Stations</a:t>
          </a:r>
        </a:p>
      </dgm:t>
    </dgm:pt>
    <dgm:pt modelId="{9E5BA501-1422-426D-8EFD-D6388F422F57}" type="parTrans" cxnId="{08832928-A9AC-4933-85AB-9CF1B1AC537B}">
      <dgm:prSet/>
      <dgm:spPr/>
      <dgm:t>
        <a:bodyPr/>
        <a:lstStyle/>
        <a:p>
          <a:endParaRPr lang="en-CA"/>
        </a:p>
      </dgm:t>
    </dgm:pt>
    <dgm:pt modelId="{7B795325-46E4-4DC6-AB55-38BF5AE7C172}" type="sibTrans" cxnId="{08832928-A9AC-4933-85AB-9CF1B1AC537B}">
      <dgm:prSet/>
      <dgm:spPr/>
      <dgm:t>
        <a:bodyPr/>
        <a:lstStyle/>
        <a:p>
          <a:endParaRPr lang="en-CA"/>
        </a:p>
      </dgm:t>
    </dgm:pt>
    <dgm:pt modelId="{723EB94A-750C-4CDB-BF67-9574E0B34C19}">
      <dgm:prSet phldrT="[Text]"/>
      <dgm:spPr/>
      <dgm:t>
        <a:bodyPr/>
        <a:lstStyle/>
        <a:p>
          <a:r>
            <a:rPr lang="en-CA" dirty="0"/>
            <a:t>Launched in 2015, program has grown to 64 inspectors</a:t>
          </a:r>
        </a:p>
      </dgm:t>
    </dgm:pt>
    <dgm:pt modelId="{FB393C82-D6A3-48A6-BDAF-DE5F13CDA973}" type="parTrans" cxnId="{E7EC0B20-5637-4ED7-B0A1-22C47653085D}">
      <dgm:prSet/>
      <dgm:spPr/>
      <dgm:t>
        <a:bodyPr/>
        <a:lstStyle/>
        <a:p>
          <a:endParaRPr lang="en-CA"/>
        </a:p>
      </dgm:t>
    </dgm:pt>
    <dgm:pt modelId="{23BA7C19-56CC-4DC7-8079-7882D1D86B3E}" type="sibTrans" cxnId="{E7EC0B20-5637-4ED7-B0A1-22C47653085D}">
      <dgm:prSet/>
      <dgm:spPr/>
      <dgm:t>
        <a:bodyPr/>
        <a:lstStyle/>
        <a:p>
          <a:endParaRPr lang="en-CA"/>
        </a:p>
      </dgm:t>
    </dgm:pt>
    <dgm:pt modelId="{74862813-AC62-4BF3-BE4E-C85F4B925D8E}">
      <dgm:prSet phldrT="[Text]"/>
      <dgm:spPr/>
      <dgm:t>
        <a:bodyPr/>
        <a:lstStyle/>
        <a:p>
          <a:r>
            <a:rPr lang="en-CA" dirty="0"/>
            <a:t>Program operations now delivered by Conservation Officer Service</a:t>
          </a:r>
        </a:p>
      </dgm:t>
    </dgm:pt>
    <dgm:pt modelId="{E4187161-4E5A-49DA-949B-7361576422BC}" type="parTrans" cxnId="{A2176A17-BDFC-4550-8A4C-13F2BA1F8D77}">
      <dgm:prSet/>
      <dgm:spPr/>
      <dgm:t>
        <a:bodyPr/>
        <a:lstStyle/>
        <a:p>
          <a:endParaRPr lang="en-CA"/>
        </a:p>
      </dgm:t>
    </dgm:pt>
    <dgm:pt modelId="{1D5DDC2D-17B9-43BC-9BA1-05483964C4EC}" type="sibTrans" cxnId="{A2176A17-BDFC-4550-8A4C-13F2BA1F8D77}">
      <dgm:prSet/>
      <dgm:spPr/>
      <dgm:t>
        <a:bodyPr/>
        <a:lstStyle/>
        <a:p>
          <a:endParaRPr lang="en-CA"/>
        </a:p>
      </dgm:t>
    </dgm:pt>
    <dgm:pt modelId="{B5983F49-F34A-46E2-BAE1-B30AC0FF8F81}">
      <dgm:prSet phldrT="[Text]"/>
      <dgm:spPr/>
      <dgm:t>
        <a:bodyPr/>
        <a:lstStyle/>
        <a:p>
          <a:r>
            <a:rPr lang="en-CA" b="1" dirty="0"/>
            <a:t>Early Detection Lake Monitoring</a:t>
          </a:r>
        </a:p>
      </dgm:t>
    </dgm:pt>
    <dgm:pt modelId="{E9633270-0916-4CD5-A99E-328CF48D8C29}" type="parTrans" cxnId="{61992CB6-9732-4034-8BC3-1D986FE43CC8}">
      <dgm:prSet/>
      <dgm:spPr/>
      <dgm:t>
        <a:bodyPr/>
        <a:lstStyle/>
        <a:p>
          <a:endParaRPr lang="en-CA"/>
        </a:p>
      </dgm:t>
    </dgm:pt>
    <dgm:pt modelId="{9526522B-8A68-4003-AFDE-1144CDC7A6B6}" type="sibTrans" cxnId="{61992CB6-9732-4034-8BC3-1D986FE43CC8}">
      <dgm:prSet/>
      <dgm:spPr/>
      <dgm:t>
        <a:bodyPr/>
        <a:lstStyle/>
        <a:p>
          <a:endParaRPr lang="en-CA"/>
        </a:p>
      </dgm:t>
    </dgm:pt>
    <dgm:pt modelId="{5CFBC4F8-F53C-4D6C-BB48-29949837B8EF}">
      <dgm:prSet phldrT="[Text]"/>
      <dgm:spPr/>
      <dgm:t>
        <a:bodyPr/>
        <a:lstStyle/>
        <a:p>
          <a:r>
            <a:rPr lang="en-CA" dirty="0"/>
            <a:t>Sampling for presence of invasive mussels since 2011 </a:t>
          </a:r>
        </a:p>
      </dgm:t>
    </dgm:pt>
    <dgm:pt modelId="{61D8053D-EFFC-400E-807F-88C2DD94E76D}" type="parTrans" cxnId="{63D86531-2D97-4F53-932F-A601AFB5F5BD}">
      <dgm:prSet/>
      <dgm:spPr/>
      <dgm:t>
        <a:bodyPr/>
        <a:lstStyle/>
        <a:p>
          <a:endParaRPr lang="en-CA"/>
        </a:p>
      </dgm:t>
    </dgm:pt>
    <dgm:pt modelId="{7863A15A-61BD-41EE-BDD6-FAD7FC23260D}" type="sibTrans" cxnId="{63D86531-2D97-4F53-932F-A601AFB5F5BD}">
      <dgm:prSet/>
      <dgm:spPr/>
      <dgm:t>
        <a:bodyPr/>
        <a:lstStyle/>
        <a:p>
          <a:endParaRPr lang="en-CA"/>
        </a:p>
      </dgm:t>
    </dgm:pt>
    <dgm:pt modelId="{96673721-9F7C-41DA-8E05-C3218D03DD01}">
      <dgm:prSet phldrT="[Text]"/>
      <dgm:spPr/>
      <dgm:t>
        <a:bodyPr/>
        <a:lstStyle/>
        <a:p>
          <a:r>
            <a:rPr lang="en-CA" dirty="0"/>
            <a:t>All samples negative to date, efforts increasing for 2018</a:t>
          </a:r>
        </a:p>
      </dgm:t>
    </dgm:pt>
    <dgm:pt modelId="{8AE1990B-8106-425D-BA13-2BE20A5E3C3C}" type="parTrans" cxnId="{5D3F5AD1-513A-4650-BD2C-34A5A98414AE}">
      <dgm:prSet/>
      <dgm:spPr/>
      <dgm:t>
        <a:bodyPr/>
        <a:lstStyle/>
        <a:p>
          <a:endParaRPr lang="en-CA"/>
        </a:p>
      </dgm:t>
    </dgm:pt>
    <dgm:pt modelId="{7C965D06-BA7A-4829-BE4C-D72AF54FED9F}" type="sibTrans" cxnId="{5D3F5AD1-513A-4650-BD2C-34A5A98414AE}">
      <dgm:prSet/>
      <dgm:spPr/>
      <dgm:t>
        <a:bodyPr/>
        <a:lstStyle/>
        <a:p>
          <a:endParaRPr lang="en-CA"/>
        </a:p>
      </dgm:t>
    </dgm:pt>
    <dgm:pt modelId="{97027EEC-A919-4194-B12F-75727A7C7441}">
      <dgm:prSet phldrT="[Text]"/>
      <dgm:spPr/>
      <dgm:t>
        <a:bodyPr/>
        <a:lstStyle/>
        <a:p>
          <a:r>
            <a:rPr lang="en-CA" b="1" dirty="0"/>
            <a:t>Outreach &amp; Education</a:t>
          </a:r>
        </a:p>
      </dgm:t>
    </dgm:pt>
    <dgm:pt modelId="{96AC1606-1402-4946-AC30-FC8199EA4A5B}" type="parTrans" cxnId="{EFCDAA76-4EEF-49B6-8ECD-D2C2DBE140E6}">
      <dgm:prSet/>
      <dgm:spPr/>
      <dgm:t>
        <a:bodyPr/>
        <a:lstStyle/>
        <a:p>
          <a:endParaRPr lang="en-CA"/>
        </a:p>
      </dgm:t>
    </dgm:pt>
    <dgm:pt modelId="{E9976C9F-07C1-48EE-A82B-0E97CEB77EDA}" type="sibTrans" cxnId="{EFCDAA76-4EEF-49B6-8ECD-D2C2DBE140E6}">
      <dgm:prSet/>
      <dgm:spPr/>
      <dgm:t>
        <a:bodyPr/>
        <a:lstStyle/>
        <a:p>
          <a:endParaRPr lang="en-CA"/>
        </a:p>
      </dgm:t>
    </dgm:pt>
    <dgm:pt modelId="{1AF6ACC4-90D4-42E4-A159-D92C9ED63876}">
      <dgm:prSet phldrT="[Text]"/>
      <dgm:spPr/>
      <dgm:t>
        <a:bodyPr/>
        <a:lstStyle/>
        <a:p>
          <a:r>
            <a:rPr lang="en-CA" dirty="0"/>
            <a:t>Clean, Drain , Dry messaging for invasive mussels and other AIS </a:t>
          </a:r>
        </a:p>
      </dgm:t>
    </dgm:pt>
    <dgm:pt modelId="{67926FBC-3669-4D19-9736-DC6EEEF1EBEE}" type="parTrans" cxnId="{F3C7B249-82AB-4E02-B4A5-5511D93036DE}">
      <dgm:prSet/>
      <dgm:spPr/>
      <dgm:t>
        <a:bodyPr/>
        <a:lstStyle/>
        <a:p>
          <a:endParaRPr lang="en-CA"/>
        </a:p>
      </dgm:t>
    </dgm:pt>
    <dgm:pt modelId="{12437ABD-A02A-4F06-A4FC-04E087BF0640}" type="sibTrans" cxnId="{F3C7B249-82AB-4E02-B4A5-5511D93036DE}">
      <dgm:prSet/>
      <dgm:spPr/>
      <dgm:t>
        <a:bodyPr/>
        <a:lstStyle/>
        <a:p>
          <a:endParaRPr lang="en-CA"/>
        </a:p>
      </dgm:t>
    </dgm:pt>
    <dgm:pt modelId="{138C01DC-3280-4272-9287-0D29BDB5AD64}">
      <dgm:prSet phldrT="[Text]"/>
      <dgm:spPr/>
      <dgm:t>
        <a:bodyPr/>
        <a:lstStyle/>
        <a:p>
          <a:r>
            <a:rPr lang="en-CA" dirty="0"/>
            <a:t>Over 130,000 outreach  interactions at inspection stations</a:t>
          </a:r>
        </a:p>
      </dgm:t>
    </dgm:pt>
    <dgm:pt modelId="{C20823A7-44FD-46A1-ABF0-8A0DE7A32FB7}" type="parTrans" cxnId="{DAA84D87-F92B-4949-AA42-BEF79C74620B}">
      <dgm:prSet/>
      <dgm:spPr/>
      <dgm:t>
        <a:bodyPr/>
        <a:lstStyle/>
        <a:p>
          <a:endParaRPr lang="en-CA"/>
        </a:p>
      </dgm:t>
    </dgm:pt>
    <dgm:pt modelId="{81FB78FB-C4D8-40A7-8596-8523AF711CC0}" type="sibTrans" cxnId="{DAA84D87-F92B-4949-AA42-BEF79C74620B}">
      <dgm:prSet/>
      <dgm:spPr/>
      <dgm:t>
        <a:bodyPr/>
        <a:lstStyle/>
        <a:p>
          <a:endParaRPr lang="en-CA"/>
        </a:p>
      </dgm:t>
    </dgm:pt>
    <dgm:pt modelId="{74FDD63B-7481-4E61-9A37-9CAFC6A068B5}" type="pres">
      <dgm:prSet presAssocID="{9AF28BB2-699B-41ED-87DE-89C100140D17}" presName="linear" presStyleCnt="0">
        <dgm:presLayoutVars>
          <dgm:dir/>
          <dgm:resizeHandles val="exact"/>
        </dgm:presLayoutVars>
      </dgm:prSet>
      <dgm:spPr/>
      <dgm:t>
        <a:bodyPr/>
        <a:lstStyle/>
        <a:p>
          <a:endParaRPr lang="en-CA"/>
        </a:p>
      </dgm:t>
    </dgm:pt>
    <dgm:pt modelId="{B942B3C8-29CF-46DF-B777-E9A469C87FF7}" type="pres">
      <dgm:prSet presAssocID="{3B8F7CA0-87FF-496D-8388-19A20B34A008}" presName="comp" presStyleCnt="0"/>
      <dgm:spPr/>
    </dgm:pt>
    <dgm:pt modelId="{BDFCECE9-60F1-44B7-A297-D1010BB746C1}" type="pres">
      <dgm:prSet presAssocID="{3B8F7CA0-87FF-496D-8388-19A20B34A008}" presName="box" presStyleLbl="node1" presStyleIdx="0" presStyleCnt="3"/>
      <dgm:spPr/>
      <dgm:t>
        <a:bodyPr/>
        <a:lstStyle/>
        <a:p>
          <a:endParaRPr lang="en-CA"/>
        </a:p>
      </dgm:t>
    </dgm:pt>
    <dgm:pt modelId="{722116CD-54DA-43F0-A14D-60D6F6E72663}" type="pres">
      <dgm:prSet presAssocID="{3B8F7CA0-87FF-496D-8388-19A20B34A008}" presName="img"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51000" b="-51000"/>
          </a:stretch>
        </a:blipFill>
      </dgm:spPr>
    </dgm:pt>
    <dgm:pt modelId="{F9DF8509-738A-432E-B333-4D6C96E07CD9}" type="pres">
      <dgm:prSet presAssocID="{3B8F7CA0-87FF-496D-8388-19A20B34A008}" presName="text" presStyleLbl="node1" presStyleIdx="0" presStyleCnt="3">
        <dgm:presLayoutVars>
          <dgm:bulletEnabled val="1"/>
        </dgm:presLayoutVars>
      </dgm:prSet>
      <dgm:spPr/>
      <dgm:t>
        <a:bodyPr/>
        <a:lstStyle/>
        <a:p>
          <a:endParaRPr lang="en-CA"/>
        </a:p>
      </dgm:t>
    </dgm:pt>
    <dgm:pt modelId="{F34EF952-6D92-46DB-9466-F0937D0EE22B}" type="pres">
      <dgm:prSet presAssocID="{7B795325-46E4-4DC6-AB55-38BF5AE7C172}" presName="spacer" presStyleCnt="0"/>
      <dgm:spPr/>
    </dgm:pt>
    <dgm:pt modelId="{1F85A82A-3166-4EE3-A4BA-922526ABBDFB}" type="pres">
      <dgm:prSet presAssocID="{B5983F49-F34A-46E2-BAE1-B30AC0FF8F81}" presName="comp" presStyleCnt="0"/>
      <dgm:spPr/>
    </dgm:pt>
    <dgm:pt modelId="{6CF56301-CAE7-4499-9C66-5AF1225982C9}" type="pres">
      <dgm:prSet presAssocID="{B5983F49-F34A-46E2-BAE1-B30AC0FF8F81}" presName="box" presStyleLbl="node1" presStyleIdx="1" presStyleCnt="3"/>
      <dgm:spPr/>
      <dgm:t>
        <a:bodyPr/>
        <a:lstStyle/>
        <a:p>
          <a:endParaRPr lang="en-CA"/>
        </a:p>
      </dgm:t>
    </dgm:pt>
    <dgm:pt modelId="{68C60EA5-DC28-4E89-A7D1-3AAE7C17E802}" type="pres">
      <dgm:prSet presAssocID="{B5983F49-F34A-46E2-BAE1-B30AC0FF8F81}"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8000" b="-48000"/>
          </a:stretch>
        </a:blipFill>
      </dgm:spPr>
    </dgm:pt>
    <dgm:pt modelId="{78D9CEAD-024A-4AB0-A525-2B8171A3679C}" type="pres">
      <dgm:prSet presAssocID="{B5983F49-F34A-46E2-BAE1-B30AC0FF8F81}" presName="text" presStyleLbl="node1" presStyleIdx="1" presStyleCnt="3">
        <dgm:presLayoutVars>
          <dgm:bulletEnabled val="1"/>
        </dgm:presLayoutVars>
      </dgm:prSet>
      <dgm:spPr/>
      <dgm:t>
        <a:bodyPr/>
        <a:lstStyle/>
        <a:p>
          <a:endParaRPr lang="en-CA"/>
        </a:p>
      </dgm:t>
    </dgm:pt>
    <dgm:pt modelId="{2AE3663C-E96A-4791-8405-4B0CAA40EB15}" type="pres">
      <dgm:prSet presAssocID="{9526522B-8A68-4003-AFDE-1144CDC7A6B6}" presName="spacer" presStyleCnt="0"/>
      <dgm:spPr/>
    </dgm:pt>
    <dgm:pt modelId="{CEED98A0-6354-403F-9FE8-1AFC6A370D37}" type="pres">
      <dgm:prSet presAssocID="{97027EEC-A919-4194-B12F-75727A7C7441}" presName="comp" presStyleCnt="0"/>
      <dgm:spPr/>
    </dgm:pt>
    <dgm:pt modelId="{2F0C7539-E8FB-4C34-90D0-958FADDF6FF1}" type="pres">
      <dgm:prSet presAssocID="{97027EEC-A919-4194-B12F-75727A7C7441}" presName="box" presStyleLbl="node1" presStyleIdx="2" presStyleCnt="3"/>
      <dgm:spPr/>
      <dgm:t>
        <a:bodyPr/>
        <a:lstStyle/>
        <a:p>
          <a:endParaRPr lang="en-CA"/>
        </a:p>
      </dgm:t>
    </dgm:pt>
    <dgm:pt modelId="{D0272A9B-B8DE-49A6-B8C9-6E0F4CF229F4}" type="pres">
      <dgm:prSet presAssocID="{97027EEC-A919-4194-B12F-75727A7C7441}" presName="img" presStyleLbl="fgImgPlace1" presStyleIdx="2" presStyleCnt="3" custScaleX="101209"/>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933" t="342" r="-644" b="342"/>
          </a:stretch>
        </a:blipFill>
      </dgm:spPr>
    </dgm:pt>
    <dgm:pt modelId="{C611DC9F-057B-4C3B-BD74-A2E959D5ABD9}" type="pres">
      <dgm:prSet presAssocID="{97027EEC-A919-4194-B12F-75727A7C7441}" presName="text" presStyleLbl="node1" presStyleIdx="2" presStyleCnt="3">
        <dgm:presLayoutVars>
          <dgm:bulletEnabled val="1"/>
        </dgm:presLayoutVars>
      </dgm:prSet>
      <dgm:spPr/>
      <dgm:t>
        <a:bodyPr/>
        <a:lstStyle/>
        <a:p>
          <a:endParaRPr lang="en-CA"/>
        </a:p>
      </dgm:t>
    </dgm:pt>
  </dgm:ptLst>
  <dgm:cxnLst>
    <dgm:cxn modelId="{F3C7B249-82AB-4E02-B4A5-5511D93036DE}" srcId="{97027EEC-A919-4194-B12F-75727A7C7441}" destId="{1AF6ACC4-90D4-42E4-A159-D92C9ED63876}" srcOrd="0" destOrd="0" parTransId="{67926FBC-3669-4D19-9736-DC6EEEF1EBEE}" sibTransId="{12437ABD-A02A-4F06-A4FC-04E087BF0640}"/>
    <dgm:cxn modelId="{14793320-2894-45F0-947C-9810683644DA}" type="presOf" srcId="{74862813-AC62-4BF3-BE4E-C85F4B925D8E}" destId="{F9DF8509-738A-432E-B333-4D6C96E07CD9}" srcOrd="1" destOrd="2" presId="urn:microsoft.com/office/officeart/2005/8/layout/vList4"/>
    <dgm:cxn modelId="{0CD11E4A-9F65-411F-915E-9FE1A8BC937E}" type="presOf" srcId="{9AF28BB2-699B-41ED-87DE-89C100140D17}" destId="{74FDD63B-7481-4E61-9A37-9CAFC6A068B5}" srcOrd="0" destOrd="0" presId="urn:microsoft.com/office/officeart/2005/8/layout/vList4"/>
    <dgm:cxn modelId="{56A7C13D-8BAB-4F32-8C34-7D6056DC04CD}" type="presOf" srcId="{138C01DC-3280-4272-9287-0D29BDB5AD64}" destId="{C611DC9F-057B-4C3B-BD74-A2E959D5ABD9}" srcOrd="1" destOrd="2" presId="urn:microsoft.com/office/officeart/2005/8/layout/vList4"/>
    <dgm:cxn modelId="{A2176A17-BDFC-4550-8A4C-13F2BA1F8D77}" srcId="{3B8F7CA0-87FF-496D-8388-19A20B34A008}" destId="{74862813-AC62-4BF3-BE4E-C85F4B925D8E}" srcOrd="1" destOrd="0" parTransId="{E4187161-4E5A-49DA-949B-7361576422BC}" sibTransId="{1D5DDC2D-17B9-43BC-9BA1-05483964C4EC}"/>
    <dgm:cxn modelId="{DAA84D87-F92B-4949-AA42-BEF79C74620B}" srcId="{97027EEC-A919-4194-B12F-75727A7C7441}" destId="{138C01DC-3280-4272-9287-0D29BDB5AD64}" srcOrd="1" destOrd="0" parTransId="{C20823A7-44FD-46A1-ABF0-8A0DE7A32FB7}" sibTransId="{81FB78FB-C4D8-40A7-8596-8523AF711CC0}"/>
    <dgm:cxn modelId="{63D86531-2D97-4F53-932F-A601AFB5F5BD}" srcId="{B5983F49-F34A-46E2-BAE1-B30AC0FF8F81}" destId="{5CFBC4F8-F53C-4D6C-BB48-29949837B8EF}" srcOrd="0" destOrd="0" parTransId="{61D8053D-EFFC-400E-807F-88C2DD94E76D}" sibTransId="{7863A15A-61BD-41EE-BDD6-FAD7FC23260D}"/>
    <dgm:cxn modelId="{1D9C582A-A48C-4AB0-97FB-65B7878527F9}" type="presOf" srcId="{74862813-AC62-4BF3-BE4E-C85F4B925D8E}" destId="{BDFCECE9-60F1-44B7-A297-D1010BB746C1}" srcOrd="0" destOrd="2" presId="urn:microsoft.com/office/officeart/2005/8/layout/vList4"/>
    <dgm:cxn modelId="{26F73135-3788-4276-AFD5-3AD0487B3B96}" type="presOf" srcId="{723EB94A-750C-4CDB-BF67-9574E0B34C19}" destId="{BDFCECE9-60F1-44B7-A297-D1010BB746C1}" srcOrd="0" destOrd="1" presId="urn:microsoft.com/office/officeart/2005/8/layout/vList4"/>
    <dgm:cxn modelId="{4921EEB7-B52D-45B9-9740-4E09E7880535}" type="presOf" srcId="{3B8F7CA0-87FF-496D-8388-19A20B34A008}" destId="{F9DF8509-738A-432E-B333-4D6C96E07CD9}" srcOrd="1" destOrd="0" presId="urn:microsoft.com/office/officeart/2005/8/layout/vList4"/>
    <dgm:cxn modelId="{EFEB7718-40BD-4944-89EF-96BF7527951C}" type="presOf" srcId="{138C01DC-3280-4272-9287-0D29BDB5AD64}" destId="{2F0C7539-E8FB-4C34-90D0-958FADDF6FF1}" srcOrd="0" destOrd="2" presId="urn:microsoft.com/office/officeart/2005/8/layout/vList4"/>
    <dgm:cxn modelId="{E2B96001-1916-4987-808A-14F0469EFBF0}" type="presOf" srcId="{B5983F49-F34A-46E2-BAE1-B30AC0FF8F81}" destId="{78D9CEAD-024A-4AB0-A525-2B8171A3679C}" srcOrd="1" destOrd="0" presId="urn:microsoft.com/office/officeart/2005/8/layout/vList4"/>
    <dgm:cxn modelId="{293F6F0F-09A7-4437-9294-AC4FE0E104EB}" type="presOf" srcId="{5CFBC4F8-F53C-4D6C-BB48-29949837B8EF}" destId="{78D9CEAD-024A-4AB0-A525-2B8171A3679C}" srcOrd="1" destOrd="1" presId="urn:microsoft.com/office/officeart/2005/8/layout/vList4"/>
    <dgm:cxn modelId="{E7EC0B20-5637-4ED7-B0A1-22C47653085D}" srcId="{3B8F7CA0-87FF-496D-8388-19A20B34A008}" destId="{723EB94A-750C-4CDB-BF67-9574E0B34C19}" srcOrd="0" destOrd="0" parTransId="{FB393C82-D6A3-48A6-BDAF-DE5F13CDA973}" sibTransId="{23BA7C19-56CC-4DC7-8079-7882D1D86B3E}"/>
    <dgm:cxn modelId="{08832928-A9AC-4933-85AB-9CF1B1AC537B}" srcId="{9AF28BB2-699B-41ED-87DE-89C100140D17}" destId="{3B8F7CA0-87FF-496D-8388-19A20B34A008}" srcOrd="0" destOrd="0" parTransId="{9E5BA501-1422-426D-8EFD-D6388F422F57}" sibTransId="{7B795325-46E4-4DC6-AB55-38BF5AE7C172}"/>
    <dgm:cxn modelId="{6AC2E451-F6B1-44DA-9F31-90191B0CF406}" type="presOf" srcId="{96673721-9F7C-41DA-8E05-C3218D03DD01}" destId="{6CF56301-CAE7-4499-9C66-5AF1225982C9}" srcOrd="0" destOrd="2" presId="urn:microsoft.com/office/officeart/2005/8/layout/vList4"/>
    <dgm:cxn modelId="{A68CC411-780A-4FC2-ADA8-A736F81BE49C}" type="presOf" srcId="{1AF6ACC4-90D4-42E4-A159-D92C9ED63876}" destId="{C611DC9F-057B-4C3B-BD74-A2E959D5ABD9}" srcOrd="1" destOrd="1" presId="urn:microsoft.com/office/officeart/2005/8/layout/vList4"/>
    <dgm:cxn modelId="{5D3F5AD1-513A-4650-BD2C-34A5A98414AE}" srcId="{B5983F49-F34A-46E2-BAE1-B30AC0FF8F81}" destId="{96673721-9F7C-41DA-8E05-C3218D03DD01}" srcOrd="1" destOrd="0" parTransId="{8AE1990B-8106-425D-BA13-2BE20A5E3C3C}" sibTransId="{7C965D06-BA7A-4829-BE4C-D72AF54FED9F}"/>
    <dgm:cxn modelId="{3761BF65-A1AE-41C6-B520-CAD26B6818E7}" type="presOf" srcId="{B5983F49-F34A-46E2-BAE1-B30AC0FF8F81}" destId="{6CF56301-CAE7-4499-9C66-5AF1225982C9}" srcOrd="0" destOrd="0" presId="urn:microsoft.com/office/officeart/2005/8/layout/vList4"/>
    <dgm:cxn modelId="{269AA509-B5C4-47A2-A28D-941E159B1A7F}" type="presOf" srcId="{1AF6ACC4-90D4-42E4-A159-D92C9ED63876}" destId="{2F0C7539-E8FB-4C34-90D0-958FADDF6FF1}" srcOrd="0" destOrd="1" presId="urn:microsoft.com/office/officeart/2005/8/layout/vList4"/>
    <dgm:cxn modelId="{EFCDAA76-4EEF-49B6-8ECD-D2C2DBE140E6}" srcId="{9AF28BB2-699B-41ED-87DE-89C100140D17}" destId="{97027EEC-A919-4194-B12F-75727A7C7441}" srcOrd="2" destOrd="0" parTransId="{96AC1606-1402-4946-AC30-FC8199EA4A5B}" sibTransId="{E9976C9F-07C1-48EE-A82B-0E97CEB77EDA}"/>
    <dgm:cxn modelId="{335ABDF6-C758-4357-A058-23E1978B4A95}" type="presOf" srcId="{3B8F7CA0-87FF-496D-8388-19A20B34A008}" destId="{BDFCECE9-60F1-44B7-A297-D1010BB746C1}" srcOrd="0" destOrd="0" presId="urn:microsoft.com/office/officeart/2005/8/layout/vList4"/>
    <dgm:cxn modelId="{57F24365-0D9C-436F-AC7E-DA64D0DBAB80}" type="presOf" srcId="{96673721-9F7C-41DA-8E05-C3218D03DD01}" destId="{78D9CEAD-024A-4AB0-A525-2B8171A3679C}" srcOrd="1" destOrd="2" presId="urn:microsoft.com/office/officeart/2005/8/layout/vList4"/>
    <dgm:cxn modelId="{61992CB6-9732-4034-8BC3-1D986FE43CC8}" srcId="{9AF28BB2-699B-41ED-87DE-89C100140D17}" destId="{B5983F49-F34A-46E2-BAE1-B30AC0FF8F81}" srcOrd="1" destOrd="0" parTransId="{E9633270-0916-4CD5-A99E-328CF48D8C29}" sibTransId="{9526522B-8A68-4003-AFDE-1144CDC7A6B6}"/>
    <dgm:cxn modelId="{CFF8C598-C523-432E-9E77-2A2A93210452}" type="presOf" srcId="{723EB94A-750C-4CDB-BF67-9574E0B34C19}" destId="{F9DF8509-738A-432E-B333-4D6C96E07CD9}" srcOrd="1" destOrd="1" presId="urn:microsoft.com/office/officeart/2005/8/layout/vList4"/>
    <dgm:cxn modelId="{90021299-4C16-4D82-B431-9197332612FE}" type="presOf" srcId="{97027EEC-A919-4194-B12F-75727A7C7441}" destId="{2F0C7539-E8FB-4C34-90D0-958FADDF6FF1}" srcOrd="0" destOrd="0" presId="urn:microsoft.com/office/officeart/2005/8/layout/vList4"/>
    <dgm:cxn modelId="{79668516-F2E5-41F5-9FC3-595BB3FFD000}" type="presOf" srcId="{5CFBC4F8-F53C-4D6C-BB48-29949837B8EF}" destId="{6CF56301-CAE7-4499-9C66-5AF1225982C9}" srcOrd="0" destOrd="1" presId="urn:microsoft.com/office/officeart/2005/8/layout/vList4"/>
    <dgm:cxn modelId="{D4D994B7-BA02-48B5-A65F-CDA15150BCD7}" type="presOf" srcId="{97027EEC-A919-4194-B12F-75727A7C7441}" destId="{C611DC9F-057B-4C3B-BD74-A2E959D5ABD9}" srcOrd="1" destOrd="0" presId="urn:microsoft.com/office/officeart/2005/8/layout/vList4"/>
    <dgm:cxn modelId="{49C2E2E1-50E2-40AE-94B2-74048FCDD95C}" type="presParOf" srcId="{74FDD63B-7481-4E61-9A37-9CAFC6A068B5}" destId="{B942B3C8-29CF-46DF-B777-E9A469C87FF7}" srcOrd="0" destOrd="0" presId="urn:microsoft.com/office/officeart/2005/8/layout/vList4"/>
    <dgm:cxn modelId="{8BB6CFEF-5700-4386-863E-39769ABCF7C3}" type="presParOf" srcId="{B942B3C8-29CF-46DF-B777-E9A469C87FF7}" destId="{BDFCECE9-60F1-44B7-A297-D1010BB746C1}" srcOrd="0" destOrd="0" presId="urn:microsoft.com/office/officeart/2005/8/layout/vList4"/>
    <dgm:cxn modelId="{83BFB13A-8A4F-4F5C-811C-52EB12B8636B}" type="presParOf" srcId="{B942B3C8-29CF-46DF-B777-E9A469C87FF7}" destId="{722116CD-54DA-43F0-A14D-60D6F6E72663}" srcOrd="1" destOrd="0" presId="urn:microsoft.com/office/officeart/2005/8/layout/vList4"/>
    <dgm:cxn modelId="{3EB1EFAF-8EFC-42D4-8147-2ABBCBA59CFB}" type="presParOf" srcId="{B942B3C8-29CF-46DF-B777-E9A469C87FF7}" destId="{F9DF8509-738A-432E-B333-4D6C96E07CD9}" srcOrd="2" destOrd="0" presId="urn:microsoft.com/office/officeart/2005/8/layout/vList4"/>
    <dgm:cxn modelId="{EDBB1E74-C2A8-465A-ACCE-8D0931F5E5AB}" type="presParOf" srcId="{74FDD63B-7481-4E61-9A37-9CAFC6A068B5}" destId="{F34EF952-6D92-46DB-9466-F0937D0EE22B}" srcOrd="1" destOrd="0" presId="urn:microsoft.com/office/officeart/2005/8/layout/vList4"/>
    <dgm:cxn modelId="{F84FC96E-DE87-4560-A7FC-4C39F052E953}" type="presParOf" srcId="{74FDD63B-7481-4E61-9A37-9CAFC6A068B5}" destId="{1F85A82A-3166-4EE3-A4BA-922526ABBDFB}" srcOrd="2" destOrd="0" presId="urn:microsoft.com/office/officeart/2005/8/layout/vList4"/>
    <dgm:cxn modelId="{86419331-1B24-4CAF-B1B2-F6AD6EE180F3}" type="presParOf" srcId="{1F85A82A-3166-4EE3-A4BA-922526ABBDFB}" destId="{6CF56301-CAE7-4499-9C66-5AF1225982C9}" srcOrd="0" destOrd="0" presId="urn:microsoft.com/office/officeart/2005/8/layout/vList4"/>
    <dgm:cxn modelId="{648F4B42-4B8C-46DF-B299-DD3909C0FE3D}" type="presParOf" srcId="{1F85A82A-3166-4EE3-A4BA-922526ABBDFB}" destId="{68C60EA5-DC28-4E89-A7D1-3AAE7C17E802}" srcOrd="1" destOrd="0" presId="urn:microsoft.com/office/officeart/2005/8/layout/vList4"/>
    <dgm:cxn modelId="{2587A003-FE8B-447C-BE36-DE715E742EBF}" type="presParOf" srcId="{1F85A82A-3166-4EE3-A4BA-922526ABBDFB}" destId="{78D9CEAD-024A-4AB0-A525-2B8171A3679C}" srcOrd="2" destOrd="0" presId="urn:microsoft.com/office/officeart/2005/8/layout/vList4"/>
    <dgm:cxn modelId="{83DE6FB9-039B-429A-947E-402503717408}" type="presParOf" srcId="{74FDD63B-7481-4E61-9A37-9CAFC6A068B5}" destId="{2AE3663C-E96A-4791-8405-4B0CAA40EB15}" srcOrd="3" destOrd="0" presId="urn:microsoft.com/office/officeart/2005/8/layout/vList4"/>
    <dgm:cxn modelId="{2B46999A-6079-4029-B5D7-25FD248261A5}" type="presParOf" srcId="{74FDD63B-7481-4E61-9A37-9CAFC6A068B5}" destId="{CEED98A0-6354-403F-9FE8-1AFC6A370D37}" srcOrd="4" destOrd="0" presId="urn:microsoft.com/office/officeart/2005/8/layout/vList4"/>
    <dgm:cxn modelId="{A09951D9-735F-4774-8B2F-105DF0B09E88}" type="presParOf" srcId="{CEED98A0-6354-403F-9FE8-1AFC6A370D37}" destId="{2F0C7539-E8FB-4C34-90D0-958FADDF6FF1}" srcOrd="0" destOrd="0" presId="urn:microsoft.com/office/officeart/2005/8/layout/vList4"/>
    <dgm:cxn modelId="{75DFD9F8-BD96-455D-9C1D-1D48D59B7CB9}" type="presParOf" srcId="{CEED98A0-6354-403F-9FE8-1AFC6A370D37}" destId="{D0272A9B-B8DE-49A6-B8C9-6E0F4CF229F4}" srcOrd="1" destOrd="0" presId="urn:microsoft.com/office/officeart/2005/8/layout/vList4"/>
    <dgm:cxn modelId="{21B4DA6D-8C83-4713-87EA-E9AFE0CFBCA2}" type="presParOf" srcId="{CEED98A0-6354-403F-9FE8-1AFC6A370D37}" destId="{C611DC9F-057B-4C3B-BD74-A2E959D5ABD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CECE9-60F1-44B7-A297-D1010BB746C1}">
      <dsp:nvSpPr>
        <dsp:cNvPr id="0" name=""/>
        <dsp:cNvSpPr/>
      </dsp:nvSpPr>
      <dsp:spPr>
        <a:xfrm>
          <a:off x="0" y="0"/>
          <a:ext cx="8003232" cy="13592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CA" sz="2200" b="1" kern="1200" dirty="0"/>
            <a:t>Watercraft Inspection Stations</a:t>
          </a:r>
        </a:p>
        <a:p>
          <a:pPr marL="171450" lvl="1" indent="-171450" algn="l" defTabSz="755650">
            <a:lnSpc>
              <a:spcPct val="90000"/>
            </a:lnSpc>
            <a:spcBef>
              <a:spcPct val="0"/>
            </a:spcBef>
            <a:spcAft>
              <a:spcPct val="15000"/>
            </a:spcAft>
            <a:buChar char="••"/>
          </a:pPr>
          <a:r>
            <a:rPr lang="en-CA" sz="1700" kern="1200" dirty="0"/>
            <a:t>Launched in 2015, program has grown to 64 inspectors</a:t>
          </a:r>
        </a:p>
        <a:p>
          <a:pPr marL="171450" lvl="1" indent="-171450" algn="l" defTabSz="755650">
            <a:lnSpc>
              <a:spcPct val="90000"/>
            </a:lnSpc>
            <a:spcBef>
              <a:spcPct val="0"/>
            </a:spcBef>
            <a:spcAft>
              <a:spcPct val="15000"/>
            </a:spcAft>
            <a:buChar char="••"/>
          </a:pPr>
          <a:r>
            <a:rPr lang="en-CA" sz="1700" kern="1200" dirty="0"/>
            <a:t>Program operations now delivered by Conservation Officer Service</a:t>
          </a:r>
        </a:p>
      </dsp:txBody>
      <dsp:txXfrm>
        <a:off x="1736576" y="0"/>
        <a:ext cx="6266655" cy="1359296"/>
      </dsp:txXfrm>
    </dsp:sp>
    <dsp:sp modelId="{722116CD-54DA-43F0-A14D-60D6F6E72663}">
      <dsp:nvSpPr>
        <dsp:cNvPr id="0" name=""/>
        <dsp:cNvSpPr/>
      </dsp:nvSpPr>
      <dsp:spPr>
        <a:xfrm>
          <a:off x="135929" y="135929"/>
          <a:ext cx="1600646" cy="108743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51000" b="-5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F56301-CAE7-4499-9C66-5AF1225982C9}">
      <dsp:nvSpPr>
        <dsp:cNvPr id="0" name=""/>
        <dsp:cNvSpPr/>
      </dsp:nvSpPr>
      <dsp:spPr>
        <a:xfrm>
          <a:off x="0" y="1495226"/>
          <a:ext cx="8003232" cy="13592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CA" sz="2200" b="1" kern="1200" dirty="0"/>
            <a:t>Early Detection Lake Monitoring</a:t>
          </a:r>
        </a:p>
        <a:p>
          <a:pPr marL="171450" lvl="1" indent="-171450" algn="l" defTabSz="755650">
            <a:lnSpc>
              <a:spcPct val="90000"/>
            </a:lnSpc>
            <a:spcBef>
              <a:spcPct val="0"/>
            </a:spcBef>
            <a:spcAft>
              <a:spcPct val="15000"/>
            </a:spcAft>
            <a:buChar char="••"/>
          </a:pPr>
          <a:r>
            <a:rPr lang="en-CA" sz="1700" kern="1200" dirty="0"/>
            <a:t>Sampling for presence of invasive mussels since 2011 </a:t>
          </a:r>
        </a:p>
        <a:p>
          <a:pPr marL="171450" lvl="1" indent="-171450" algn="l" defTabSz="755650">
            <a:lnSpc>
              <a:spcPct val="90000"/>
            </a:lnSpc>
            <a:spcBef>
              <a:spcPct val="0"/>
            </a:spcBef>
            <a:spcAft>
              <a:spcPct val="15000"/>
            </a:spcAft>
            <a:buChar char="••"/>
          </a:pPr>
          <a:r>
            <a:rPr lang="en-CA" sz="1700" kern="1200" dirty="0"/>
            <a:t>All samples negative to date, efforts increasing for 2018</a:t>
          </a:r>
        </a:p>
      </dsp:txBody>
      <dsp:txXfrm>
        <a:off x="1736576" y="1495226"/>
        <a:ext cx="6266655" cy="1359296"/>
      </dsp:txXfrm>
    </dsp:sp>
    <dsp:sp modelId="{68C60EA5-DC28-4E89-A7D1-3AAE7C17E802}">
      <dsp:nvSpPr>
        <dsp:cNvPr id="0" name=""/>
        <dsp:cNvSpPr/>
      </dsp:nvSpPr>
      <dsp:spPr>
        <a:xfrm>
          <a:off x="135929" y="1631156"/>
          <a:ext cx="1600646" cy="108743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8000" b="-4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0C7539-E8FB-4C34-90D0-958FADDF6FF1}">
      <dsp:nvSpPr>
        <dsp:cNvPr id="0" name=""/>
        <dsp:cNvSpPr/>
      </dsp:nvSpPr>
      <dsp:spPr>
        <a:xfrm>
          <a:off x="0" y="2990453"/>
          <a:ext cx="8003232" cy="135929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CA" sz="2200" b="1" kern="1200" dirty="0"/>
            <a:t>Outreach &amp; Education</a:t>
          </a:r>
        </a:p>
        <a:p>
          <a:pPr marL="171450" lvl="1" indent="-171450" algn="l" defTabSz="755650">
            <a:lnSpc>
              <a:spcPct val="90000"/>
            </a:lnSpc>
            <a:spcBef>
              <a:spcPct val="0"/>
            </a:spcBef>
            <a:spcAft>
              <a:spcPct val="15000"/>
            </a:spcAft>
            <a:buChar char="••"/>
          </a:pPr>
          <a:r>
            <a:rPr lang="en-CA" sz="1700" kern="1200" dirty="0"/>
            <a:t>Clean, Drain , Dry messaging for invasive mussels and other AIS </a:t>
          </a:r>
        </a:p>
        <a:p>
          <a:pPr marL="171450" lvl="1" indent="-171450" algn="l" defTabSz="755650">
            <a:lnSpc>
              <a:spcPct val="90000"/>
            </a:lnSpc>
            <a:spcBef>
              <a:spcPct val="0"/>
            </a:spcBef>
            <a:spcAft>
              <a:spcPct val="15000"/>
            </a:spcAft>
            <a:buChar char="••"/>
          </a:pPr>
          <a:r>
            <a:rPr lang="en-CA" sz="1700" kern="1200" dirty="0"/>
            <a:t>Over 130,000 outreach  interactions at inspection stations</a:t>
          </a:r>
        </a:p>
      </dsp:txBody>
      <dsp:txXfrm>
        <a:off x="1736576" y="2990453"/>
        <a:ext cx="6266655" cy="1359296"/>
      </dsp:txXfrm>
    </dsp:sp>
    <dsp:sp modelId="{D0272A9B-B8DE-49A6-B8C9-6E0F4CF229F4}">
      <dsp:nvSpPr>
        <dsp:cNvPr id="0" name=""/>
        <dsp:cNvSpPr/>
      </dsp:nvSpPr>
      <dsp:spPr>
        <a:xfrm>
          <a:off x="126253" y="3126382"/>
          <a:ext cx="1619998" cy="1087437"/>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933" t="342" r="-644" b="342"/>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drawings/drawing1.xml><?xml version="1.0" encoding="utf-8"?>
<c:userShapes xmlns:c="http://schemas.openxmlformats.org/drawingml/2006/chart">
  <cdr:relSizeAnchor xmlns:cdr="http://schemas.openxmlformats.org/drawingml/2006/chartDrawing">
    <cdr:from>
      <cdr:x>0.3551</cdr:x>
      <cdr:y>0.41727</cdr:y>
    </cdr:from>
    <cdr:to>
      <cdr:x>0.66783</cdr:x>
      <cdr:y>0.59437</cdr:y>
    </cdr:to>
    <cdr:sp macro="" textlink="">
      <cdr:nvSpPr>
        <cdr:cNvPr id="2" name="TextBox 1">
          <a:extLst xmlns:a="http://schemas.openxmlformats.org/drawingml/2006/main">
            <a:ext uri="{FF2B5EF4-FFF2-40B4-BE49-F238E27FC236}">
              <a16:creationId xmlns:a16="http://schemas.microsoft.com/office/drawing/2014/main" xmlns="" id="{6FEE97AA-6B21-4E35-9986-9D125F8926D8}"/>
            </a:ext>
          </a:extLst>
        </cdr:cNvPr>
        <cdr:cNvSpPr txBox="1"/>
      </cdr:nvSpPr>
      <cdr:spPr>
        <a:xfrm xmlns:a="http://schemas.openxmlformats.org/drawingml/2006/main">
          <a:off x="2172434" y="1676429"/>
          <a:ext cx="1913242" cy="711494"/>
        </a:xfrm>
        <a:prstGeom xmlns:a="http://schemas.openxmlformats.org/drawingml/2006/main" prst="rect">
          <a:avLst/>
        </a:prstGeom>
        <a:solidFill xmlns:a="http://schemas.openxmlformats.org/drawingml/2006/main">
          <a:schemeClr val="bg1">
            <a:alpha val="58000"/>
          </a:schemeClr>
        </a:solidFill>
      </cdr:spPr>
      <cdr:txBody>
        <a:bodyPr xmlns:a="http://schemas.openxmlformats.org/drawingml/2006/main" vertOverflow="clip" wrap="square" rtlCol="0" anchor="ctr"/>
        <a:lstStyle xmlns:a="http://schemas.openxmlformats.org/drawingml/2006/main"/>
        <a:p xmlns:a="http://schemas.openxmlformats.org/drawingml/2006/main">
          <a:pPr algn="ctr"/>
          <a:r>
            <a:rPr lang="en-CA" sz="2000" b="1" dirty="0"/>
            <a:t>SOURCE LOCATION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4503"/>
          </a:xfrm>
          <a:prstGeom prst="rect">
            <a:avLst/>
          </a:prstGeom>
        </p:spPr>
        <p:txBody>
          <a:bodyPr vert="horz" lIns="91221" tIns="45610" rIns="91221" bIns="45610" rtlCol="0"/>
          <a:lstStyle>
            <a:lvl1pPr algn="l">
              <a:defRPr sz="1200"/>
            </a:lvl1pPr>
          </a:lstStyle>
          <a:p>
            <a:endParaRPr lang="en-CA"/>
          </a:p>
        </p:txBody>
      </p:sp>
      <p:sp>
        <p:nvSpPr>
          <p:cNvPr id="3" name="Date Placeholder 2"/>
          <p:cNvSpPr>
            <a:spLocks noGrp="1"/>
          </p:cNvSpPr>
          <p:nvPr>
            <p:ph type="dt" sz="quarter" idx="1"/>
          </p:nvPr>
        </p:nvSpPr>
        <p:spPr>
          <a:xfrm>
            <a:off x="3955953" y="0"/>
            <a:ext cx="3027466" cy="464503"/>
          </a:xfrm>
          <a:prstGeom prst="rect">
            <a:avLst/>
          </a:prstGeom>
        </p:spPr>
        <p:txBody>
          <a:bodyPr vert="horz" lIns="91221" tIns="45610" rIns="91221" bIns="45610" rtlCol="0"/>
          <a:lstStyle>
            <a:lvl1pPr algn="r">
              <a:defRPr sz="1200"/>
            </a:lvl1pPr>
          </a:lstStyle>
          <a:p>
            <a:fld id="{73F23B4A-ECD9-48C0-B4A9-5AD4E1BCE1BE}" type="datetimeFigureOut">
              <a:rPr lang="en-CA" smtClean="0"/>
              <a:t>2018-09-09</a:t>
            </a:fld>
            <a:endParaRPr lang="en-CA"/>
          </a:p>
        </p:txBody>
      </p:sp>
      <p:sp>
        <p:nvSpPr>
          <p:cNvPr id="4" name="Footer Placeholder 3"/>
          <p:cNvSpPr>
            <a:spLocks noGrp="1"/>
          </p:cNvSpPr>
          <p:nvPr>
            <p:ph type="ftr" sz="quarter" idx="2"/>
          </p:nvPr>
        </p:nvSpPr>
        <p:spPr>
          <a:xfrm>
            <a:off x="1" y="8817612"/>
            <a:ext cx="3027466" cy="464503"/>
          </a:xfrm>
          <a:prstGeom prst="rect">
            <a:avLst/>
          </a:prstGeom>
        </p:spPr>
        <p:txBody>
          <a:bodyPr vert="horz" lIns="91221" tIns="45610" rIns="91221" bIns="45610" rtlCol="0" anchor="b"/>
          <a:lstStyle>
            <a:lvl1pPr algn="l">
              <a:defRPr sz="1200"/>
            </a:lvl1pPr>
          </a:lstStyle>
          <a:p>
            <a:endParaRPr lang="en-CA"/>
          </a:p>
        </p:txBody>
      </p:sp>
      <p:sp>
        <p:nvSpPr>
          <p:cNvPr id="5" name="Slide Number Placeholder 4"/>
          <p:cNvSpPr>
            <a:spLocks noGrp="1"/>
          </p:cNvSpPr>
          <p:nvPr>
            <p:ph type="sldNum" sz="quarter" idx="3"/>
          </p:nvPr>
        </p:nvSpPr>
        <p:spPr>
          <a:xfrm>
            <a:off x="3955953" y="8817612"/>
            <a:ext cx="3027466" cy="464503"/>
          </a:xfrm>
          <a:prstGeom prst="rect">
            <a:avLst/>
          </a:prstGeom>
        </p:spPr>
        <p:txBody>
          <a:bodyPr vert="horz" lIns="91221" tIns="45610" rIns="91221" bIns="45610" rtlCol="0" anchor="b"/>
          <a:lstStyle>
            <a:lvl1pPr algn="r">
              <a:defRPr sz="1200"/>
            </a:lvl1pPr>
          </a:lstStyle>
          <a:p>
            <a:fld id="{2E05174C-5FF9-492D-91DE-90725BD97144}" type="slidenum">
              <a:rPr lang="en-CA" smtClean="0"/>
              <a:t>‹#›</a:t>
            </a:fld>
            <a:endParaRPr lang="en-CA"/>
          </a:p>
        </p:txBody>
      </p:sp>
    </p:spTree>
    <p:extLst>
      <p:ext uri="{BB962C8B-B14F-4D97-AF65-F5344CB8AC3E}">
        <p14:creationId xmlns:p14="http://schemas.microsoft.com/office/powerpoint/2010/main" val="2702382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3" tIns="46477" rIns="92953" bIns="46477" rtlCol="0"/>
          <a:lstStyle>
            <a:lvl1pPr algn="l">
              <a:defRPr sz="1200"/>
            </a:lvl1pPr>
          </a:lstStyle>
          <a:p>
            <a:endParaRPr lang="en-CA"/>
          </a:p>
        </p:txBody>
      </p:sp>
      <p:sp>
        <p:nvSpPr>
          <p:cNvPr id="3" name="Date Placeholder 2"/>
          <p:cNvSpPr>
            <a:spLocks noGrp="1"/>
          </p:cNvSpPr>
          <p:nvPr>
            <p:ph type="dt" idx="1"/>
          </p:nvPr>
        </p:nvSpPr>
        <p:spPr>
          <a:xfrm>
            <a:off x="3956551" y="0"/>
            <a:ext cx="3026833" cy="464185"/>
          </a:xfrm>
          <a:prstGeom prst="rect">
            <a:avLst/>
          </a:prstGeom>
        </p:spPr>
        <p:txBody>
          <a:bodyPr vert="horz" lIns="92953" tIns="46477" rIns="92953" bIns="46477" rtlCol="0"/>
          <a:lstStyle>
            <a:lvl1pPr algn="r">
              <a:defRPr sz="1200"/>
            </a:lvl1pPr>
          </a:lstStyle>
          <a:p>
            <a:fld id="{B15BC7BC-A96D-457A-8A67-491116BB4123}" type="datetimeFigureOut">
              <a:rPr lang="en-CA" smtClean="0"/>
              <a:t>2018-09-09</a:t>
            </a:fld>
            <a:endParaRPr lang="en-CA"/>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lIns="92953" tIns="46477" rIns="92953" bIns="46477" rtlCol="0" anchor="ctr"/>
          <a:lstStyle/>
          <a:p>
            <a:endParaRPr lang="en-CA"/>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3" tIns="46477" rIns="92953"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17904"/>
            <a:ext cx="3026833" cy="464185"/>
          </a:xfrm>
          <a:prstGeom prst="rect">
            <a:avLst/>
          </a:prstGeom>
        </p:spPr>
        <p:txBody>
          <a:bodyPr vert="horz" lIns="92953" tIns="46477" rIns="92953" bIns="46477" rtlCol="0" anchor="b"/>
          <a:lstStyle>
            <a:lvl1pPr algn="l">
              <a:defRPr sz="1200"/>
            </a:lvl1pPr>
          </a:lstStyle>
          <a:p>
            <a:endParaRPr lang="en-CA"/>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53" tIns="46477" rIns="92953" bIns="46477" rtlCol="0" anchor="b"/>
          <a:lstStyle>
            <a:lvl1pPr algn="r">
              <a:defRPr sz="1200"/>
            </a:lvl1pPr>
          </a:lstStyle>
          <a:p>
            <a:fld id="{0D9C1DCC-FFC4-4B3D-BA17-78F7354CB950}" type="slidenum">
              <a:rPr lang="en-CA" smtClean="0"/>
              <a:t>‹#›</a:t>
            </a:fld>
            <a:endParaRPr lang="en-CA"/>
          </a:p>
        </p:txBody>
      </p:sp>
    </p:spTree>
    <p:extLst>
      <p:ext uri="{BB962C8B-B14F-4D97-AF65-F5344CB8AC3E}">
        <p14:creationId xmlns:p14="http://schemas.microsoft.com/office/powerpoint/2010/main" val="86921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440440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21" indent="-171021" defTabSz="912109">
              <a:buFont typeface="Arial" panose="020B0604020202020204" pitchFamily="34" charset="0"/>
              <a:buChar char="•"/>
              <a:defRPr/>
            </a:pPr>
            <a:r>
              <a:rPr lang="en-CA" dirty="0"/>
              <a:t>The invasive mussel</a:t>
            </a:r>
            <a:r>
              <a:rPr lang="en-CA" baseline="0" dirty="0"/>
              <a:t> defence program was first piloted in 2015 with 6 auxiliary conservation officers and has grown to 64 auxiliary conservation officers. </a:t>
            </a:r>
          </a:p>
          <a:p>
            <a:pPr marL="171021" indent="-171021" defTabSz="912109">
              <a:buFont typeface="Arial" panose="020B0604020202020204" pitchFamily="34" charset="0"/>
              <a:buChar char="•"/>
              <a:defRPr/>
            </a:pPr>
            <a:r>
              <a:rPr lang="en-CA" baseline="0" dirty="0"/>
              <a:t>The three main areas of the program are the Watercraft Inspection stations, early detection lake monitoring  and outreach and education and across all these areas of the program partnerships and collaboration has been a foundation to the program </a:t>
            </a:r>
          </a:p>
          <a:p>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12</a:t>
            </a:fld>
            <a:endParaRPr lang="en-CA"/>
          </a:p>
        </p:txBody>
      </p:sp>
    </p:spTree>
    <p:extLst>
      <p:ext uri="{BB962C8B-B14F-4D97-AF65-F5344CB8AC3E}">
        <p14:creationId xmlns:p14="http://schemas.microsoft.com/office/powerpoint/2010/main" val="1164495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2196">
              <a:buFont typeface="Arial" panose="020B0604020202020204" pitchFamily="34" charset="0"/>
              <a:buChar char="•"/>
              <a:defRPr/>
            </a:pPr>
            <a:r>
              <a:rPr lang="en-US" b="0" baseline="0" dirty="0"/>
              <a:t>It is under the Controlled Alien Species Regulation of the BC wildlife act that prohibits anyone to possess, breed, transport or release zebra or quagga mussels dead or alive in BC</a:t>
            </a:r>
          </a:p>
          <a:p>
            <a:pPr marL="171450" indent="-171450" defTabSz="912196">
              <a:buFont typeface="Arial" panose="020B0604020202020204" pitchFamily="34" charset="0"/>
              <a:buChar char="•"/>
              <a:defRPr/>
            </a:pPr>
            <a:r>
              <a:rPr lang="en-US" b="0" baseline="0" dirty="0"/>
              <a:t>All provincial AIS inspectors are appointed as auxiliary conservation officers with specific powers under the CAS to inspect and decontaminate watercraft and issue decontamination orders and quarantine periods</a:t>
            </a:r>
          </a:p>
        </p:txBody>
      </p:sp>
      <p:sp>
        <p:nvSpPr>
          <p:cNvPr id="4" name="Slide Number Placeholder 3"/>
          <p:cNvSpPr>
            <a:spLocks noGrp="1"/>
          </p:cNvSpPr>
          <p:nvPr>
            <p:ph type="sldNum" sz="quarter" idx="10"/>
          </p:nvPr>
        </p:nvSpPr>
        <p:spPr/>
        <p:txBody>
          <a:bodyPr/>
          <a:lstStyle/>
          <a:p>
            <a:fld id="{4D06AB5F-88D0-4B7A-97A8-F66F1826B0A1}" type="slidenum">
              <a:rPr lang="en-CA" smtClean="0"/>
              <a:pPr/>
              <a:t>13</a:t>
            </a:fld>
            <a:endParaRPr lang="en-CA"/>
          </a:p>
        </p:txBody>
      </p:sp>
    </p:spTree>
    <p:extLst>
      <p:ext uri="{BB962C8B-B14F-4D97-AF65-F5344CB8AC3E}">
        <p14:creationId xmlns:p14="http://schemas.microsoft.com/office/powerpoint/2010/main" val="158892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2196">
              <a:buFont typeface="Arial" panose="020B0604020202020204" pitchFamily="34" charset="0"/>
              <a:buChar char="•"/>
              <a:defRPr/>
            </a:pPr>
            <a:r>
              <a:rPr lang="en-US" b="0" baseline="0" dirty="0"/>
              <a:t>All provincial inspectors are trained on watercraft inspection and decontamination to the standards used across the western provinces and states. </a:t>
            </a:r>
          </a:p>
          <a:p>
            <a:pPr marL="171450" indent="-171450" defTabSz="912196">
              <a:buFont typeface="Arial" panose="020B0604020202020204" pitchFamily="34" charset="0"/>
              <a:buChar char="•"/>
              <a:defRPr/>
            </a:pPr>
            <a:r>
              <a:rPr lang="en-US" b="0" baseline="0" dirty="0"/>
              <a:t>Every inspection station is equipped with a mobile decontamination unit which uses hot water (60) to kill the mussels and high </a:t>
            </a:r>
            <a:r>
              <a:rPr lang="en-US" b="0" baseline="0" dirty="0" err="1"/>
              <a:t>presssure</a:t>
            </a:r>
            <a:r>
              <a:rPr lang="en-US" b="0" baseline="0" dirty="0"/>
              <a:t> to remove the mussels. No chemicals are used during the decontamination process</a:t>
            </a:r>
          </a:p>
          <a:p>
            <a:pPr marL="171450" indent="-171450" defTabSz="912196">
              <a:buFont typeface="Arial" panose="020B0604020202020204" pitchFamily="34" charset="0"/>
              <a:buChar char="•"/>
              <a:defRPr/>
            </a:pPr>
            <a:r>
              <a:rPr lang="en-US" b="0" baseline="0" dirty="0"/>
              <a:t>Decontamination is free </a:t>
            </a:r>
          </a:p>
          <a:p>
            <a:pPr defTabSz="912196">
              <a:defRPr/>
            </a:pPr>
            <a:endParaRPr lang="en-US" b="1" baseline="0" dirty="0"/>
          </a:p>
        </p:txBody>
      </p:sp>
      <p:sp>
        <p:nvSpPr>
          <p:cNvPr id="4" name="Slide Number Placeholder 3"/>
          <p:cNvSpPr>
            <a:spLocks noGrp="1"/>
          </p:cNvSpPr>
          <p:nvPr>
            <p:ph type="sldNum" sz="quarter" idx="10"/>
          </p:nvPr>
        </p:nvSpPr>
        <p:spPr/>
        <p:txBody>
          <a:bodyPr/>
          <a:lstStyle/>
          <a:p>
            <a:fld id="{4D06AB5F-88D0-4B7A-97A8-F66F1826B0A1}" type="slidenum">
              <a:rPr lang="en-CA" smtClean="0"/>
              <a:pPr/>
              <a:t>14</a:t>
            </a:fld>
            <a:endParaRPr lang="en-CA"/>
          </a:p>
        </p:txBody>
      </p:sp>
    </p:spTree>
    <p:extLst>
      <p:ext uri="{BB962C8B-B14F-4D97-AF65-F5344CB8AC3E}">
        <p14:creationId xmlns:p14="http://schemas.microsoft.com/office/powerpoint/2010/main" val="1588928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2196">
              <a:buFont typeface="Arial" panose="020B0604020202020204" pitchFamily="34" charset="0"/>
              <a:buChar char="•"/>
              <a:defRPr/>
            </a:pPr>
            <a:r>
              <a:rPr lang="en-US" b="0" baseline="0" dirty="0"/>
              <a:t>While the primary focus at the watercraft inspection stations is to check for invasive zebra and quagga mussels. Inspectors are also looking for other aquatic invasive species to prevent the introduction of other AIS and prevent the spread of AIS that are present in some parts of the province such as Eurasian watermilfoil</a:t>
            </a:r>
          </a:p>
        </p:txBody>
      </p:sp>
      <p:sp>
        <p:nvSpPr>
          <p:cNvPr id="4" name="Slide Number Placeholder 3"/>
          <p:cNvSpPr>
            <a:spLocks noGrp="1"/>
          </p:cNvSpPr>
          <p:nvPr>
            <p:ph type="sldNum" sz="quarter" idx="10"/>
          </p:nvPr>
        </p:nvSpPr>
        <p:spPr/>
        <p:txBody>
          <a:bodyPr/>
          <a:lstStyle/>
          <a:p>
            <a:fld id="{4D06AB5F-88D0-4B7A-97A8-F66F1826B0A1}" type="slidenum">
              <a:rPr lang="en-CA" smtClean="0"/>
              <a:pPr/>
              <a:t>15</a:t>
            </a:fld>
            <a:endParaRPr lang="en-CA"/>
          </a:p>
        </p:txBody>
      </p:sp>
    </p:spTree>
    <p:extLst>
      <p:ext uri="{BB962C8B-B14F-4D97-AF65-F5344CB8AC3E}">
        <p14:creationId xmlns:p14="http://schemas.microsoft.com/office/powerpoint/2010/main" val="1179442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Since the program</a:t>
            </a:r>
            <a:r>
              <a:rPr lang="en-CA" baseline="0" dirty="0"/>
              <a:t> was piloted in 2015 it has grown and expanded substantially from 6 auxiliary inspectors to 64 and this expansion was possible through partnership with four hydropower companies in BC, with multi-year partnerships that started in 2016</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16</a:t>
            </a:fld>
            <a:endParaRPr lang="en-CA"/>
          </a:p>
        </p:txBody>
      </p:sp>
    </p:spTree>
    <p:extLst>
      <p:ext uri="{BB962C8B-B14F-4D97-AF65-F5344CB8AC3E}">
        <p14:creationId xmlns:p14="http://schemas.microsoft.com/office/powerpoint/2010/main" val="2645949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With the expansion of the</a:t>
            </a:r>
            <a:r>
              <a:rPr lang="en-CA" baseline="0" dirty="0"/>
              <a:t> program the total number of watercraft inspections has increased substantially over the years</a:t>
            </a:r>
          </a:p>
          <a:p>
            <a:pPr marL="171450" indent="-171450">
              <a:buFont typeface="Arial" panose="020B0604020202020204" pitchFamily="34" charset="0"/>
              <a:buChar char="•"/>
            </a:pPr>
            <a:r>
              <a:rPr lang="en-CA" baseline="0" dirty="0"/>
              <a:t>We have not since a proportional increase in the number of mussel fouled boats which is encouraging and in 2017, the program received advanced notification for 20 of the 25 mussel fouled boats. This means the boat went through an inspection station in another jurisdiction and BC was notified in advance so inspection and if necessary decontamination could be performed</a:t>
            </a:r>
          </a:p>
          <a:p>
            <a:pPr marL="171450" indent="-171450">
              <a:buFont typeface="Arial" panose="020B0604020202020204" pitchFamily="34" charset="0"/>
              <a:buChar char="•"/>
            </a:pPr>
            <a:r>
              <a:rPr lang="en-CA" baseline="0" dirty="0"/>
              <a:t>It may not always be possible to decontaminate a watercraft at a roadside inspection station for a number of reason:</a:t>
            </a:r>
          </a:p>
          <a:p>
            <a:pPr marL="628650" lvl="1" indent="-171450">
              <a:buFont typeface="Arial" panose="020B0604020202020204" pitchFamily="34" charset="0"/>
              <a:buChar char="•"/>
            </a:pPr>
            <a:r>
              <a:rPr lang="en-CA" baseline="0" dirty="0"/>
              <a:t>Large commercially hauled boats cannot be fully inspected (shrink-wrapped, keys at destination, on large trailer)</a:t>
            </a:r>
          </a:p>
          <a:p>
            <a:pPr marL="628650" lvl="1" indent="-171450">
              <a:buFont typeface="Arial" panose="020B0604020202020204" pitchFamily="34" charset="0"/>
              <a:buChar char="•"/>
            </a:pPr>
            <a:r>
              <a:rPr lang="en-CA" baseline="0" dirty="0"/>
              <a:t>Engine is out of gas/battery dead prevents engine flush from being done</a:t>
            </a:r>
          </a:p>
          <a:p>
            <a:pPr marL="171450" lvl="0" indent="-171450">
              <a:buFont typeface="Arial" panose="020B0604020202020204" pitchFamily="34" charset="0"/>
              <a:buChar char="•"/>
            </a:pPr>
            <a:r>
              <a:rPr lang="en-CA" baseline="0" dirty="0"/>
              <a:t>All crews have mobile decontamination units so inspection and decontamination can be arranged at a safe location/destination</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17</a:t>
            </a:fld>
            <a:endParaRPr lang="en-CA"/>
          </a:p>
        </p:txBody>
      </p:sp>
    </p:spTree>
    <p:extLst>
      <p:ext uri="{BB962C8B-B14F-4D97-AF65-F5344CB8AC3E}">
        <p14:creationId xmlns:p14="http://schemas.microsoft.com/office/powerpoint/2010/main" val="3095049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9C1DCC-FFC4-4B3D-BA17-78F7354CB950}" type="slidenum">
              <a:rPr lang="en-CA" smtClean="0"/>
              <a:t>18</a:t>
            </a:fld>
            <a:endParaRPr lang="en-CA"/>
          </a:p>
        </p:txBody>
      </p:sp>
    </p:spTree>
    <p:extLst>
      <p:ext uri="{BB962C8B-B14F-4D97-AF65-F5344CB8AC3E}">
        <p14:creationId xmlns:p14="http://schemas.microsoft.com/office/powerpoint/2010/main" val="246876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New in 2017 was the addition</a:t>
            </a:r>
            <a:r>
              <a:rPr lang="en-CA" baseline="0" dirty="0"/>
              <a:t> of the AIS K9 unit and Kilo is a </a:t>
            </a:r>
            <a:r>
              <a:rPr lang="en-CA" baseline="0" dirty="0" err="1"/>
              <a:t>german</a:t>
            </a:r>
            <a:r>
              <a:rPr lang="en-CA" baseline="0" dirty="0"/>
              <a:t> </a:t>
            </a:r>
            <a:r>
              <a:rPr lang="en-CA" baseline="0" dirty="0" err="1"/>
              <a:t>shepard</a:t>
            </a:r>
            <a:r>
              <a:rPr lang="en-CA" baseline="0" dirty="0"/>
              <a:t> trained in invasive mussel detection and in several areas of enforcement including evidence recovery, firearms, human scent detection, and illegal trade of bear parts. </a:t>
            </a:r>
          </a:p>
          <a:p>
            <a:pPr marL="0" indent="0">
              <a:buFont typeface="Arial" panose="020B0604020202020204" pitchFamily="34" charset="0"/>
              <a:buNone/>
            </a:pPr>
            <a:r>
              <a:rPr lang="en-CA" baseline="0" dirty="0"/>
              <a:t>Kilo and his Sergeant handler will be touring the inspection station again in 2018</a:t>
            </a:r>
            <a:endParaRPr lang="en-CA" dirty="0"/>
          </a:p>
          <a:p>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19</a:t>
            </a:fld>
            <a:endParaRPr lang="en-CA"/>
          </a:p>
        </p:txBody>
      </p:sp>
    </p:spTree>
    <p:extLst>
      <p:ext uri="{BB962C8B-B14F-4D97-AF65-F5344CB8AC3E}">
        <p14:creationId xmlns:p14="http://schemas.microsoft.com/office/powerpoint/2010/main" val="1401348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12156">
              <a:buFont typeface="Arial" panose="020B0604020202020204" pitchFamily="34" charset="0"/>
              <a:buChar char="•"/>
              <a:defRPr/>
            </a:pPr>
            <a:r>
              <a:rPr lang="en-US" b="0" baseline="0" dirty="0"/>
              <a:t>Outreach &amp; education is another major component of the program to promote the key message of clean, drain, dry to boaters and anglers </a:t>
            </a:r>
          </a:p>
          <a:p>
            <a:pPr marL="171450" indent="-171450" defTabSz="912156">
              <a:buFont typeface="Arial" panose="020B0604020202020204" pitchFamily="34" charset="0"/>
              <a:buChar char="•"/>
              <a:defRPr/>
            </a:pPr>
            <a:r>
              <a:rPr lang="en-US" b="0" baseline="0" dirty="0"/>
              <a:t>In addition to outreach at the inspection stations, program staff also attend boating/angling shows and events </a:t>
            </a:r>
          </a:p>
        </p:txBody>
      </p:sp>
      <p:sp>
        <p:nvSpPr>
          <p:cNvPr id="4" name="Slide Number Placeholder 3"/>
          <p:cNvSpPr>
            <a:spLocks noGrp="1"/>
          </p:cNvSpPr>
          <p:nvPr>
            <p:ph type="sldNum" sz="quarter" idx="10"/>
          </p:nvPr>
        </p:nvSpPr>
        <p:spPr/>
        <p:txBody>
          <a:bodyPr/>
          <a:lstStyle/>
          <a:p>
            <a:fld id="{4D06AB5F-88D0-4B7A-97A8-F66F1826B0A1}" type="slidenum">
              <a:rPr lang="en-CA" smtClean="0"/>
              <a:pPr/>
              <a:t>20</a:t>
            </a:fld>
            <a:endParaRPr lang="en-CA"/>
          </a:p>
        </p:txBody>
      </p:sp>
    </p:spTree>
    <p:extLst>
      <p:ext uri="{BB962C8B-B14F-4D97-AF65-F5344CB8AC3E}">
        <p14:creationId xmlns:p14="http://schemas.microsoft.com/office/powerpoint/2010/main" val="1588928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a:t>
            </a:r>
            <a:r>
              <a:rPr lang="en-CA" baseline="0" dirty="0"/>
              <a:t> other area of the program is the early detection monitoring for the presence of invasive mussels. Water samples are collected and tested for the presence of invasive mussel larvae and this has been taking place in BC since 2011 with monitoring efforts increasing each year.</a:t>
            </a:r>
          </a:p>
          <a:p>
            <a:pPr marL="171450" indent="-171450">
              <a:buFont typeface="Arial" panose="020B0604020202020204" pitchFamily="34" charset="0"/>
              <a:buChar char="•"/>
            </a:pPr>
            <a:r>
              <a:rPr lang="en-CA" baseline="0" dirty="0"/>
              <a:t>In 2017 400 samples were collected from just over 100 lakes and tested for invasive mussels and all samples came back negative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21</a:t>
            </a:fld>
            <a:endParaRPr lang="en-CA"/>
          </a:p>
        </p:txBody>
      </p:sp>
    </p:spTree>
    <p:extLst>
      <p:ext uri="{BB962C8B-B14F-4D97-AF65-F5344CB8AC3E}">
        <p14:creationId xmlns:p14="http://schemas.microsoft.com/office/powerpoint/2010/main" val="122540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Zebra and quagga</a:t>
            </a:r>
            <a:r>
              <a:rPr lang="en-CA" baseline="0" dirty="0"/>
              <a:t> mussels – freshwater species native to Europe (</a:t>
            </a:r>
            <a:r>
              <a:rPr lang="en-CA" sz="1200" b="0" i="0" kern="1200" dirty="0">
                <a:solidFill>
                  <a:schemeClr val="tx1"/>
                </a:solidFill>
                <a:effectLst/>
                <a:latin typeface="+mn-lt"/>
                <a:ea typeface="+mn-ea"/>
                <a:cs typeface="+mn-cs"/>
              </a:rPr>
              <a:t>Black, Caspian, and Azov Seas)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Can only survive in very</a:t>
            </a:r>
            <a:r>
              <a:rPr lang="en-CA" sz="1200" b="0" i="0" kern="1200" baseline="0" dirty="0">
                <a:solidFill>
                  <a:schemeClr val="tx1"/>
                </a:solidFill>
                <a:effectLst/>
                <a:latin typeface="+mn-lt"/>
                <a:ea typeface="+mn-ea"/>
                <a:cs typeface="+mn-cs"/>
              </a:rPr>
              <a:t> low levels of salinity but not in full marine environment </a:t>
            </a:r>
            <a:endParaRPr lang="en-CA"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2</a:t>
            </a:fld>
            <a:endParaRPr lang="en-CA"/>
          </a:p>
        </p:txBody>
      </p:sp>
    </p:spTree>
    <p:extLst>
      <p:ext uri="{BB962C8B-B14F-4D97-AF65-F5344CB8AC3E}">
        <p14:creationId xmlns:p14="http://schemas.microsoft.com/office/powerpoint/2010/main" val="2195485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CA" dirty="0"/>
              <a:t>For</a:t>
            </a:r>
            <a:r>
              <a:rPr lang="en-CA" baseline="0" dirty="0"/>
              <a:t> the 2018 season there are 64 auxiliary inspectors across 12 inspection stations and the Golden inspection station will remain 24hrs for the peak boating season. Inspection stations will be open until late October </a:t>
            </a:r>
          </a:p>
        </p:txBody>
      </p:sp>
      <p:sp>
        <p:nvSpPr>
          <p:cNvPr id="4" name="Slide Number Placeholder 3"/>
          <p:cNvSpPr>
            <a:spLocks noGrp="1"/>
          </p:cNvSpPr>
          <p:nvPr>
            <p:ph type="sldNum" sz="quarter" idx="10"/>
          </p:nvPr>
        </p:nvSpPr>
        <p:spPr/>
        <p:txBody>
          <a:bodyPr/>
          <a:lstStyle/>
          <a:p>
            <a:fld id="{0D9C1DCC-FFC4-4B3D-BA17-78F7354CB950}" type="slidenum">
              <a:rPr lang="en-CA" smtClean="0"/>
              <a:t>22</a:t>
            </a:fld>
            <a:endParaRPr lang="en-CA"/>
          </a:p>
        </p:txBody>
      </p:sp>
    </p:spTree>
    <p:extLst>
      <p:ext uri="{BB962C8B-B14F-4D97-AF65-F5344CB8AC3E}">
        <p14:creationId xmlns:p14="http://schemas.microsoft.com/office/powerpoint/2010/main" val="2270837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CA" dirty="0"/>
              <a:t>Inspection stations are</a:t>
            </a:r>
            <a:r>
              <a:rPr lang="en-CA" baseline="0" dirty="0"/>
              <a:t> located at key entry points along the eastern and southern borders targeting boaters coming from outside of BC. The program works very closely with CBSA to receive notification of watercraft coming through the southern Ports. In 2017 the program received just over 300 notifications from CBSA</a:t>
            </a:r>
            <a:endParaRPr lang="en-CA" dirty="0"/>
          </a:p>
          <a:p>
            <a:pPr marL="171039" indent="-171039">
              <a:buFont typeface="Arial" panose="020B0604020202020204" pitchFamily="34" charset="0"/>
              <a:buChar char="•"/>
            </a:pPr>
            <a:r>
              <a:rPr lang="en-CA" dirty="0"/>
              <a:t>The two new inspection</a:t>
            </a:r>
            <a:r>
              <a:rPr lang="en-CA" baseline="0" dirty="0"/>
              <a:t> station locations is a result of adjustment to locations in the East </a:t>
            </a:r>
            <a:r>
              <a:rPr lang="en-CA" baseline="0" dirty="0" err="1"/>
              <a:t>Kootenays</a:t>
            </a:r>
            <a:r>
              <a:rPr lang="en-CA" baseline="0" dirty="0"/>
              <a:t>. Through strong collaboration and support with TRAN new site were identified on Hwy 93 targeting boats coming from Montana and a new site between Fernie and </a:t>
            </a:r>
            <a:r>
              <a:rPr lang="en-CA" baseline="0" dirty="0" err="1"/>
              <a:t>Sparwood</a:t>
            </a:r>
            <a:r>
              <a:rPr lang="en-CA" baseline="0" dirty="0"/>
              <a:t> targeting traffic on Hwy 3 from the east</a:t>
            </a:r>
          </a:p>
        </p:txBody>
      </p:sp>
      <p:sp>
        <p:nvSpPr>
          <p:cNvPr id="4" name="Slide Number Placeholder 3"/>
          <p:cNvSpPr>
            <a:spLocks noGrp="1"/>
          </p:cNvSpPr>
          <p:nvPr>
            <p:ph type="sldNum" sz="quarter" idx="10"/>
          </p:nvPr>
        </p:nvSpPr>
        <p:spPr/>
        <p:txBody>
          <a:bodyPr/>
          <a:lstStyle/>
          <a:p>
            <a:fld id="{0D9C1DCC-FFC4-4B3D-BA17-78F7354CB950}" type="slidenum">
              <a:rPr lang="en-CA" smtClean="0"/>
              <a:t>23</a:t>
            </a:fld>
            <a:endParaRPr lang="en-CA"/>
          </a:p>
        </p:txBody>
      </p:sp>
    </p:spTree>
    <p:extLst>
      <p:ext uri="{BB962C8B-B14F-4D97-AF65-F5344CB8AC3E}">
        <p14:creationId xmlns:p14="http://schemas.microsoft.com/office/powerpoint/2010/main" val="10713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CA" dirty="0"/>
              <a:t>Partnership with TRAN on development</a:t>
            </a:r>
            <a:r>
              <a:rPr lang="en-CA" baseline="0" dirty="0"/>
              <a:t> of new watercraft inspection station signs, extensive efforts were put in by Minsitry of Transportation and infrastructure staff to come up with the great new designs</a:t>
            </a:r>
          </a:p>
          <a:p>
            <a:pPr marL="171039" indent="-171039">
              <a:buFont typeface="Arial" panose="020B0604020202020204" pitchFamily="34" charset="0"/>
              <a:buChar char="•"/>
            </a:pPr>
            <a:r>
              <a:rPr lang="en-CA" baseline="0" dirty="0"/>
              <a:t>New designs aimed to increase awareness and visibility at inspection stations, additional icons to help increase awareness that it is mandatory for all watercraft to stop (motorized and non-motorized)</a:t>
            </a:r>
          </a:p>
          <a:p>
            <a:pPr marL="171039" indent="-171039">
              <a:buFont typeface="Arial" panose="020B0604020202020204" pitchFamily="34" charset="0"/>
              <a:buChar char="•"/>
            </a:pPr>
            <a:r>
              <a:rPr lang="en-CA" baseline="0" dirty="0"/>
              <a:t>Signs also include the fine for failing to stop at the inspection station to help increase compliance</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24</a:t>
            </a:fld>
            <a:endParaRPr lang="en-CA"/>
          </a:p>
        </p:txBody>
      </p:sp>
    </p:spTree>
    <p:extLst>
      <p:ext uri="{BB962C8B-B14F-4D97-AF65-F5344CB8AC3E}">
        <p14:creationId xmlns:p14="http://schemas.microsoft.com/office/powerpoint/2010/main" val="3746286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CA" dirty="0"/>
              <a:t>Another big announcement this year is the expansion of the program’s K9 unit with</a:t>
            </a:r>
            <a:r>
              <a:rPr lang="en-CA" baseline="0" dirty="0"/>
              <a:t> the addition of Major who is six months old and will be joining Kilo in the 2019 season once he has completed his training</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25</a:t>
            </a:fld>
            <a:endParaRPr lang="en-CA"/>
          </a:p>
        </p:txBody>
      </p:sp>
    </p:spTree>
    <p:extLst>
      <p:ext uri="{BB962C8B-B14F-4D97-AF65-F5344CB8AC3E}">
        <p14:creationId xmlns:p14="http://schemas.microsoft.com/office/powerpoint/2010/main" val="57190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CA" dirty="0"/>
              <a:t>A number of update</a:t>
            </a:r>
            <a:r>
              <a:rPr lang="en-CA" baseline="0" dirty="0"/>
              <a:t>s have been made to the program website includes links to all the program’s past reports, information about the 2018 season and inspection stations, information about the BC/AB passport program, and the lake monitoring protocol </a:t>
            </a:r>
          </a:p>
          <a:p>
            <a:pPr marL="171039" indent="-171039">
              <a:buFont typeface="Arial" panose="020B0604020202020204" pitchFamily="34" charset="0"/>
              <a:buChar char="•"/>
            </a:pPr>
            <a:r>
              <a:rPr lang="en-CA" baseline="0" dirty="0"/>
              <a:t>Another big update to the website is clearer information about reporting invasive mussels and how to contact the program if you are bringing your boat to BC</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26</a:t>
            </a:fld>
            <a:endParaRPr lang="en-CA"/>
          </a:p>
        </p:txBody>
      </p:sp>
    </p:spTree>
    <p:extLst>
      <p:ext uri="{BB962C8B-B14F-4D97-AF65-F5344CB8AC3E}">
        <p14:creationId xmlns:p14="http://schemas.microsoft.com/office/powerpoint/2010/main" val="42859123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273 Decontamination Orders were issued, and 203 watercraft were issued quarantine periods to meet the required 30-day drying time. </a:t>
            </a:r>
          </a:p>
          <a:p>
            <a:pPr marL="171450" indent="-171450">
              <a:buFont typeface="Arial" panose="020B0604020202020204" pitchFamily="34" charset="0"/>
              <a:buChar char="•"/>
            </a:pPr>
            <a:r>
              <a:rPr lang="en-US" baseline="0" dirty="0"/>
              <a:t>The Program received advanced notification on 15 of the 20 mussel fouled boats either from another jurisdiction (e.g., AB, MT, ID, WA) or by Canada Border Services Agents (CBSA). </a:t>
            </a:r>
          </a:p>
          <a:p>
            <a:pPr marL="171450" indent="-171450">
              <a:buFont typeface="Arial" panose="020B0604020202020204" pitchFamily="34" charset="0"/>
              <a:buChar char="•"/>
            </a:pPr>
            <a:r>
              <a:rPr lang="en-US" baseline="0" dirty="0"/>
              <a:t>Between May 15 and August 17, 355 watercraft were inspected at night (10 p.m. to 5 a.m.) at the Golden inspection station on Hwy 1. Of those, 19 were identified as high risk and two of the mussel fouled watercraft have been intercepted between 10 p.m. and 5 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79 tickets and 44 warnings have been issued by Conservation Officers to motorists for failing to stop at inspection stations.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CA" baseline="0" dirty="0"/>
          </a:p>
        </p:txBody>
      </p:sp>
      <p:sp>
        <p:nvSpPr>
          <p:cNvPr id="4" name="Slide Number Placeholder 3"/>
          <p:cNvSpPr>
            <a:spLocks noGrp="1"/>
          </p:cNvSpPr>
          <p:nvPr>
            <p:ph type="sldNum" sz="quarter" idx="10"/>
          </p:nvPr>
        </p:nvSpPr>
        <p:spPr/>
        <p:txBody>
          <a:bodyPr/>
          <a:lstStyle/>
          <a:p>
            <a:fld id="{0D9C1DCC-FFC4-4B3D-BA17-78F7354CB950}" type="slidenum">
              <a:rPr lang="en-CA" smtClean="0"/>
              <a:t>27</a:t>
            </a:fld>
            <a:endParaRPr lang="en-CA"/>
          </a:p>
        </p:txBody>
      </p:sp>
    </p:spTree>
    <p:extLst>
      <p:ext uri="{BB962C8B-B14F-4D97-AF65-F5344CB8AC3E}">
        <p14:creationId xmlns:p14="http://schemas.microsoft.com/office/powerpoint/2010/main" val="2870194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Ontario (10), Arizona (4), Manitoba (2), Michigan (2), Utah (2) and Nevada (1) </a:t>
            </a:r>
            <a:endParaRPr lang="en-CA" baseline="0" dirty="0"/>
          </a:p>
        </p:txBody>
      </p:sp>
      <p:sp>
        <p:nvSpPr>
          <p:cNvPr id="4" name="Slide Number Placeholder 3"/>
          <p:cNvSpPr>
            <a:spLocks noGrp="1"/>
          </p:cNvSpPr>
          <p:nvPr>
            <p:ph type="sldNum" sz="quarter" idx="10"/>
          </p:nvPr>
        </p:nvSpPr>
        <p:spPr/>
        <p:txBody>
          <a:bodyPr/>
          <a:lstStyle/>
          <a:p>
            <a:fld id="{0D9C1DCC-FFC4-4B3D-BA17-78F7354CB950}" type="slidenum">
              <a:rPr lang="en-CA" smtClean="0"/>
              <a:t>28</a:t>
            </a:fld>
            <a:endParaRPr lang="en-CA"/>
          </a:p>
        </p:txBody>
      </p:sp>
    </p:spTree>
    <p:extLst>
      <p:ext uri="{BB962C8B-B14F-4D97-AF65-F5344CB8AC3E}">
        <p14:creationId xmlns:p14="http://schemas.microsoft.com/office/powerpoint/2010/main" val="2163675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Lower Mainland (8), Okanagan (3), Thompson-Nicola (4), Vancouver Island (4), and the </a:t>
            </a:r>
            <a:r>
              <a:rPr lang="en-US" sz="1200" kern="1200" dirty="0" err="1">
                <a:solidFill>
                  <a:schemeClr val="tx1"/>
                </a:solidFill>
                <a:effectLst/>
                <a:latin typeface="+mn-lt"/>
                <a:ea typeface="+mn-ea"/>
                <a:cs typeface="+mn-cs"/>
              </a:rPr>
              <a:t>Kootenays</a:t>
            </a:r>
            <a:r>
              <a:rPr lang="en-US" sz="1200" kern="1200" dirty="0">
                <a:solidFill>
                  <a:schemeClr val="tx1"/>
                </a:solidFill>
                <a:effectLst/>
                <a:latin typeface="+mn-lt"/>
                <a:ea typeface="+mn-ea"/>
                <a:cs typeface="+mn-cs"/>
              </a:rPr>
              <a:t> (1). </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29</a:t>
            </a:fld>
            <a:endParaRPr lang="en-CA"/>
          </a:p>
        </p:txBody>
      </p:sp>
    </p:spTree>
    <p:extLst>
      <p:ext uri="{BB962C8B-B14F-4D97-AF65-F5344CB8AC3E}">
        <p14:creationId xmlns:p14="http://schemas.microsoft.com/office/powerpoint/2010/main" val="766834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a:t>
            </a:r>
            <a:r>
              <a:rPr lang="en-CA" baseline="0" dirty="0"/>
              <a:t> are bringing your boat from outside BC, contact the program through our email inbox which is monitoring by all the provincial inspectors and program staff and the Program will contact the boater to determine if inspection and potential decontamination is required based on the risk. </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30</a:t>
            </a:fld>
            <a:endParaRPr lang="en-CA"/>
          </a:p>
        </p:txBody>
      </p:sp>
    </p:spTree>
    <p:extLst>
      <p:ext uri="{BB962C8B-B14F-4D97-AF65-F5344CB8AC3E}">
        <p14:creationId xmlns:p14="http://schemas.microsoft.com/office/powerpoint/2010/main" val="2058257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just</a:t>
            </a:r>
            <a:r>
              <a:rPr lang="en-CA" baseline="0" dirty="0"/>
              <a:t> for ZQM but for other AIS and to prevent the spread of species that are currently in some parts of BC and not others, also not just clean drain dry your boat but your gear as well, because AIS can be found in mud attached to gear </a:t>
            </a:r>
            <a:r>
              <a:rPr lang="en-CA" baseline="0"/>
              <a:t>and equipment</a:t>
            </a:r>
            <a:endParaRPr lang="en-CA"/>
          </a:p>
        </p:txBody>
      </p:sp>
      <p:sp>
        <p:nvSpPr>
          <p:cNvPr id="4" name="Slide Number Placeholder 3"/>
          <p:cNvSpPr>
            <a:spLocks noGrp="1"/>
          </p:cNvSpPr>
          <p:nvPr>
            <p:ph type="sldNum" sz="quarter" idx="10"/>
          </p:nvPr>
        </p:nvSpPr>
        <p:spPr/>
        <p:txBody>
          <a:bodyPr/>
          <a:lstStyle/>
          <a:p>
            <a:fld id="{0D9C1DCC-FFC4-4B3D-BA17-78F7354CB950}" type="slidenum">
              <a:rPr lang="en-CA" smtClean="0"/>
              <a:t>31</a:t>
            </a:fld>
            <a:endParaRPr lang="en-CA"/>
          </a:p>
        </p:txBody>
      </p:sp>
    </p:spTree>
    <p:extLst>
      <p:ext uri="{BB962C8B-B14F-4D97-AF65-F5344CB8AC3E}">
        <p14:creationId xmlns:p14="http://schemas.microsoft.com/office/powerpoint/2010/main" val="1929043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Very small in size only up to</a:t>
            </a:r>
            <a:r>
              <a:rPr lang="en-CA" baseline="0" dirty="0"/>
              <a:t> 1 inch as full grown adults and start attaching onto solid surfaces when they about the size of half a grain of rice which is how they can go easily undetected attached to boats</a:t>
            </a:r>
          </a:p>
          <a:p>
            <a:pPr marL="171450" indent="-171450">
              <a:buFont typeface="Arial" panose="020B0604020202020204" pitchFamily="34" charset="0"/>
              <a:buChar char="•"/>
            </a:pPr>
            <a:r>
              <a:rPr lang="en-CA" baseline="0" dirty="0"/>
              <a:t>Color and pattern can vary and stripping is not always prominent, size is the best way to identify from native mussels</a:t>
            </a:r>
          </a:p>
          <a:p>
            <a:pPr marL="171450" indent="-171450">
              <a:buFont typeface="Arial" panose="020B0604020202020204" pitchFamily="34" charset="0"/>
              <a:buChar char="•"/>
            </a:pPr>
            <a:r>
              <a:rPr lang="en-CA" baseline="0" dirty="0"/>
              <a:t>They can tolerate very high water flows which allows them to clog water intake pipes and damage infrastructure of hydropower facilities </a:t>
            </a:r>
            <a:endParaRPr lang="en-CA" dirty="0"/>
          </a:p>
        </p:txBody>
      </p:sp>
      <p:sp>
        <p:nvSpPr>
          <p:cNvPr id="4" name="Slide Number Placeholder 3"/>
          <p:cNvSpPr>
            <a:spLocks noGrp="1"/>
          </p:cNvSpPr>
          <p:nvPr>
            <p:ph type="sldNum" sz="quarter" idx="10"/>
          </p:nvPr>
        </p:nvSpPr>
        <p:spPr/>
        <p:txBody>
          <a:bodyPr/>
          <a:lstStyle/>
          <a:p>
            <a:fld id="{166C694E-B3CC-4066-81D4-3389B7A45545}" type="slidenum">
              <a:rPr lang="en-CA" smtClean="0"/>
              <a:t>3</a:t>
            </a:fld>
            <a:endParaRPr lang="en-CA"/>
          </a:p>
        </p:txBody>
      </p:sp>
    </p:spTree>
    <p:extLst>
      <p:ext uri="{BB962C8B-B14F-4D97-AF65-F5344CB8AC3E}">
        <p14:creationId xmlns:p14="http://schemas.microsoft.com/office/powerpoint/2010/main" val="233537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D9C1DCC-FFC4-4B3D-BA17-78F7354CB950}" type="slidenum">
              <a:rPr lang="en-CA" smtClean="0"/>
              <a:t>34</a:t>
            </a:fld>
            <a:endParaRPr lang="en-CA"/>
          </a:p>
        </p:txBody>
      </p:sp>
    </p:spTree>
    <p:extLst>
      <p:ext uri="{BB962C8B-B14F-4D97-AF65-F5344CB8AC3E}">
        <p14:creationId xmlns:p14="http://schemas.microsoft.com/office/powerpoint/2010/main" val="280444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Size is</a:t>
            </a:r>
            <a:r>
              <a:rPr lang="en-CA" baseline="0" dirty="0"/>
              <a:t> the best way to distinguish invasive zebra and quagga mussels from our native species. Color and patterns can vary and concentric rings on native species can be mistaken for zebra pattern so size is key.</a:t>
            </a:r>
          </a:p>
          <a:p>
            <a:pPr marL="171450" indent="-171450">
              <a:buFont typeface="Arial" panose="020B0604020202020204" pitchFamily="34" charset="0"/>
              <a:buChar char="•"/>
            </a:pPr>
            <a:r>
              <a:rPr lang="en-CA" baseline="0" dirty="0"/>
              <a:t>No native freshwater mussels in NA have </a:t>
            </a:r>
            <a:r>
              <a:rPr lang="en-CA" baseline="0" dirty="0" err="1"/>
              <a:t>bissal</a:t>
            </a:r>
            <a:r>
              <a:rPr lang="en-CA" baseline="0" dirty="0"/>
              <a:t> threads and the ability to attach onto solid surfaces so native mussels will not be found attached onto any solid surfaces such as docks, pilings, and will only be found in the substrate.</a:t>
            </a:r>
          </a:p>
        </p:txBody>
      </p:sp>
      <p:sp>
        <p:nvSpPr>
          <p:cNvPr id="4" name="Slide Number Placeholder 3"/>
          <p:cNvSpPr>
            <a:spLocks noGrp="1"/>
          </p:cNvSpPr>
          <p:nvPr>
            <p:ph type="sldNum" sz="quarter" idx="10"/>
          </p:nvPr>
        </p:nvSpPr>
        <p:spPr/>
        <p:txBody>
          <a:bodyPr/>
          <a:lstStyle/>
          <a:p>
            <a:fld id="{0D9C1DCC-FFC4-4B3D-BA17-78F7354CB950}" type="slidenum">
              <a:rPr lang="en-CA" smtClean="0"/>
              <a:t>4</a:t>
            </a:fld>
            <a:endParaRPr lang="en-CA"/>
          </a:p>
        </p:txBody>
      </p:sp>
    </p:spTree>
    <p:extLst>
      <p:ext uri="{BB962C8B-B14F-4D97-AF65-F5344CB8AC3E}">
        <p14:creationId xmlns:p14="http://schemas.microsoft.com/office/powerpoint/2010/main" val="883381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7</a:t>
            </a:fld>
            <a:endParaRPr lang="en-CA"/>
          </a:p>
        </p:txBody>
      </p:sp>
    </p:spTree>
    <p:extLst>
      <p:ext uri="{BB962C8B-B14F-4D97-AF65-F5344CB8AC3E}">
        <p14:creationId xmlns:p14="http://schemas.microsoft.com/office/powerpoint/2010/main" val="192335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Impact</a:t>
            </a:r>
            <a:r>
              <a:rPr lang="en-CA" baseline="0" dirty="0"/>
              <a:t> assessment for BC estimates $43M annual if zebra or quagga mussels were to be introduced to BC. </a:t>
            </a:r>
          </a:p>
          <a:p>
            <a:pPr marL="171450" indent="-171450">
              <a:buFont typeface="Arial" panose="020B0604020202020204" pitchFamily="34" charset="0"/>
              <a:buChar char="•"/>
            </a:pPr>
            <a:r>
              <a:rPr lang="en-CA" baseline="0" dirty="0"/>
              <a:t>This does not include impacts to Fisheries (commercial and recreational), tourism, and property values </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8</a:t>
            </a:fld>
            <a:endParaRPr lang="en-CA"/>
          </a:p>
        </p:txBody>
      </p:sp>
    </p:spTree>
    <p:extLst>
      <p:ext uri="{BB962C8B-B14F-4D97-AF65-F5344CB8AC3E}">
        <p14:creationId xmlns:p14="http://schemas.microsoft.com/office/powerpoint/2010/main" val="255220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Shows</a:t>
            </a:r>
            <a:r>
              <a:rPr lang="en-CA" baseline="0" dirty="0"/>
              <a:t> how quickly a pipe is overtaken by quagga mussels over a six month period in Lake Mead</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9</a:t>
            </a:fld>
            <a:endParaRPr lang="en-CA"/>
          </a:p>
        </p:txBody>
      </p:sp>
    </p:spTree>
    <p:extLst>
      <p:ext uri="{BB962C8B-B14F-4D97-AF65-F5344CB8AC3E}">
        <p14:creationId xmlns:p14="http://schemas.microsoft.com/office/powerpoint/2010/main" val="348676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 primary vector – source for spread of ZQM</a:t>
            </a:r>
            <a:r>
              <a:rPr lang="en-CA" baseline="0" dirty="0"/>
              <a:t> in NA is hitchhiking onto boats and overland movement of boats from infested lakes to non-infested lakes. The ability of ZQM to survive out of water for 30 days and their very small size allows them to go easily undetected at hitchhikers on watercraft being transported overland. </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10</a:t>
            </a:fld>
            <a:endParaRPr lang="en-CA"/>
          </a:p>
        </p:txBody>
      </p:sp>
    </p:spTree>
    <p:extLst>
      <p:ext uri="{BB962C8B-B14F-4D97-AF65-F5344CB8AC3E}">
        <p14:creationId xmlns:p14="http://schemas.microsoft.com/office/powerpoint/2010/main" val="1081114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Since their first introduction</a:t>
            </a:r>
            <a:r>
              <a:rPr lang="en-CA" baseline="0" dirty="0"/>
              <a:t> into the great lakes in the late 1980’s they have spread widely in NA and this shows the c</a:t>
            </a:r>
            <a:r>
              <a:rPr lang="en-CA" dirty="0"/>
              <a:t>urrent distribution of ZQM,</a:t>
            </a:r>
            <a:r>
              <a:rPr lang="en-CA" baseline="0" dirty="0"/>
              <a:t> and the detection in Montana in 2016 is the furthest west and closest detection to BC. </a:t>
            </a:r>
          </a:p>
          <a:p>
            <a:pPr marL="171450" indent="-171450">
              <a:buFont typeface="Arial" panose="020B0604020202020204" pitchFamily="34" charset="0"/>
              <a:buChar char="•"/>
            </a:pPr>
            <a:endParaRPr lang="en-CA" baseline="0" dirty="0"/>
          </a:p>
          <a:p>
            <a:pPr marL="171450" indent="-171450">
              <a:buFont typeface="Arial" panose="020B0604020202020204" pitchFamily="34" charset="0"/>
              <a:buChar char="•"/>
            </a:pPr>
            <a:r>
              <a:rPr lang="en-CA" baseline="0" dirty="0"/>
              <a:t>BC is one of several jurisdictions in the Pacific Northwest that does not yet have ZQM and BC launched the Invasive Mussel Defence program to prevent the introduction of these freshwater invasive mussels </a:t>
            </a:r>
            <a:endParaRPr lang="en-CA" dirty="0"/>
          </a:p>
        </p:txBody>
      </p:sp>
      <p:sp>
        <p:nvSpPr>
          <p:cNvPr id="4" name="Slide Number Placeholder 3"/>
          <p:cNvSpPr>
            <a:spLocks noGrp="1"/>
          </p:cNvSpPr>
          <p:nvPr>
            <p:ph type="sldNum" sz="quarter" idx="10"/>
          </p:nvPr>
        </p:nvSpPr>
        <p:spPr/>
        <p:txBody>
          <a:bodyPr/>
          <a:lstStyle/>
          <a:p>
            <a:fld id="{0D9C1DCC-FFC4-4B3D-BA17-78F7354CB950}" type="slidenum">
              <a:rPr lang="en-CA" smtClean="0"/>
              <a:t>11</a:t>
            </a:fld>
            <a:endParaRPr lang="en-CA"/>
          </a:p>
        </p:txBody>
      </p:sp>
    </p:spTree>
    <p:extLst>
      <p:ext uri="{BB962C8B-B14F-4D97-AF65-F5344CB8AC3E}">
        <p14:creationId xmlns:p14="http://schemas.microsoft.com/office/powerpoint/2010/main" val="101657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4" name="Date Placeholder 3"/>
          <p:cNvSpPr>
            <a:spLocks noGrp="1"/>
          </p:cNvSpPr>
          <p:nvPr>
            <p:ph type="dt" sz="half" idx="10"/>
          </p:nvPr>
        </p:nvSpPr>
        <p:spPr/>
        <p:txBody>
          <a:bodyPr/>
          <a:lstStyle/>
          <a:p>
            <a:fld id="{7198EF9D-541C-4077-A6E5-87B252D19C53}" type="datetime1">
              <a:rPr lang="en-CA" smtClean="0"/>
              <a:t>2018-09-09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132886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139136"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1"/>
            <a:ext cx="7139136" cy="434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1404506B-C821-4A31-9B72-BE4B20E8859F}" type="datetime1">
              <a:rPr lang="en-CA" smtClean="0"/>
              <a:t>2018-09-09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2782629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314602"/>
          </a:xfrm>
          <a:prstGeom prst="rect">
            <a:avLst/>
          </a:prstGeom>
        </p:spPr>
        <p:txBody>
          <a:bodyPr vert="eaVert"/>
          <a:lstStyle/>
          <a:p>
            <a:r>
              <a:rPr lang="en-US"/>
              <a:t>Click to edit Master title style</a:t>
            </a:r>
            <a:endParaRPr lang="en-CA" dirty="0"/>
          </a:p>
        </p:txBody>
      </p:sp>
      <p:sp>
        <p:nvSpPr>
          <p:cNvPr id="3" name="Vertical Text Placeholder 2"/>
          <p:cNvSpPr>
            <a:spLocks noGrp="1"/>
          </p:cNvSpPr>
          <p:nvPr>
            <p:ph type="body" orient="vert" idx="1"/>
          </p:nvPr>
        </p:nvSpPr>
        <p:spPr>
          <a:xfrm>
            <a:off x="899592" y="274639"/>
            <a:ext cx="5577408" cy="59626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fld id="{130B2ABD-68FC-46BD-A6AB-4FF7A8538199}" type="datetime1">
              <a:rPr lang="en-CA" smtClean="0"/>
              <a:t>2018-09-09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65367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23112"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6973E28-87E8-46D3-A3CA-DB294498786E}" type="datetime1">
              <a:rPr lang="en-CA" smtClean="0"/>
              <a:t>2018-09-09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96047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3645024"/>
            <a:ext cx="7772400" cy="1362075"/>
          </a:xfrm>
          <a:prstGeom prst="rect">
            <a:avLst/>
          </a:prstGeom>
        </p:spPr>
        <p:txBody>
          <a:bodyPr anchor="t"/>
          <a:lstStyle>
            <a:lvl1pPr algn="l">
              <a:defRPr sz="4000" b="1" cap="all"/>
            </a:lvl1pPr>
          </a:lstStyle>
          <a:p>
            <a:r>
              <a:rPr lang="en-US"/>
              <a:t>Click to edit Master title style</a:t>
            </a:r>
            <a:endParaRPr lang="en-CA" dirty="0"/>
          </a:p>
        </p:txBody>
      </p:sp>
      <p:sp>
        <p:nvSpPr>
          <p:cNvPr id="3" name="Text Placeholder 2"/>
          <p:cNvSpPr>
            <a:spLocks noGrp="1"/>
          </p:cNvSpPr>
          <p:nvPr>
            <p:ph type="body" idx="1"/>
          </p:nvPr>
        </p:nvSpPr>
        <p:spPr>
          <a:xfrm>
            <a:off x="683568" y="213285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D3BEB0-E96A-4F7E-9531-37F6FCA0189E}" type="datetime1">
              <a:rPr lang="en-CA" smtClean="0"/>
              <a:t>2018-09-09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2961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6995120" cy="1143000"/>
          </a:xfrm>
          <a:prstGeom prst="rect">
            <a:avLst/>
          </a:prstGeom>
        </p:spPr>
        <p:txBody>
          <a:bodyPr/>
          <a:lstStyle/>
          <a:p>
            <a:r>
              <a:rPr lang="en-US"/>
              <a:t>Click to edit Master title style</a:t>
            </a:r>
            <a:endParaRPr lang="en-CA" dirty="0"/>
          </a:p>
        </p:txBody>
      </p:sp>
      <p:sp>
        <p:nvSpPr>
          <p:cNvPr id="3" name="Content Placeholder 2"/>
          <p:cNvSpPr>
            <a:spLocks noGrp="1"/>
          </p:cNvSpPr>
          <p:nvPr>
            <p:ph sz="half" idx="1"/>
          </p:nvPr>
        </p:nvSpPr>
        <p:spPr>
          <a:xfrm>
            <a:off x="467544" y="1772816"/>
            <a:ext cx="40386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4008" y="1772816"/>
            <a:ext cx="4038600" cy="41330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613B2DC-601F-475E-9E1E-9A07EC2EB525}" type="datetime1">
              <a:rPr lang="en-CA" smtClean="0"/>
              <a:t>2018-09-09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408086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143000"/>
          </a:xfrm>
          <a:prstGeom prst="rect">
            <a:avLst/>
          </a:prstGeom>
        </p:spPr>
        <p:txBody>
          <a:bodyPr/>
          <a:lstStyle>
            <a:lvl1pPr>
              <a:defRPr/>
            </a:lvl1pPr>
          </a:lstStyle>
          <a:p>
            <a:r>
              <a:rPr lang="en-US"/>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744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B158AEEE-EEF3-4A06-B666-BA72BF6DCA1E}" type="datetime1">
              <a:rPr lang="en-CA" smtClean="0"/>
              <a:t>2018-09-09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116359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1143000"/>
          </a:xfrm>
          <a:prstGeom prst="rect">
            <a:avLst/>
          </a:prstGeom>
        </p:spPr>
        <p:txBody>
          <a:bodyPr/>
          <a:lstStyle/>
          <a:p>
            <a:r>
              <a:rPr lang="en-US"/>
              <a:t>Click to edit Master title style</a:t>
            </a:r>
            <a:endParaRPr lang="en-CA" dirty="0"/>
          </a:p>
        </p:txBody>
      </p:sp>
      <p:sp>
        <p:nvSpPr>
          <p:cNvPr id="3" name="Date Placeholder 2"/>
          <p:cNvSpPr>
            <a:spLocks noGrp="1"/>
          </p:cNvSpPr>
          <p:nvPr>
            <p:ph type="dt" sz="half" idx="10"/>
          </p:nvPr>
        </p:nvSpPr>
        <p:spPr/>
        <p:txBody>
          <a:bodyPr/>
          <a:lstStyle/>
          <a:p>
            <a:fld id="{12538E9A-7BB1-4379-B71A-943578A4D938}" type="datetime1">
              <a:rPr lang="en-CA" smtClean="0"/>
              <a:t>2018-09-09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352180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3AE28-2727-4514-B997-5E8E099E4135}" type="datetime1">
              <a:rPr lang="en-CA" smtClean="0"/>
              <a:t>2018-09-09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5C68816-8F83-4CDE-A130-9A97B66550F3}" type="slidenum">
              <a:rPr lang="en-CA" smtClean="0"/>
              <a:t>‹#›</a:t>
            </a:fld>
            <a:endParaRPr lang="en-CA"/>
          </a:p>
        </p:txBody>
      </p:sp>
      <p:sp>
        <p:nvSpPr>
          <p:cNvPr id="5" name="Title 4"/>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4117087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1"/>
            <a:ext cx="4309318" cy="56762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1"/>
            <a:ext cx="3008313" cy="45141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B4D654-1C60-442E-A528-7543EC32DD1B}" type="datetime1">
              <a:rPr lang="en-CA" smtClean="0"/>
              <a:t>2018-09-09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230953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1792288" y="5367338"/>
            <a:ext cx="5486400" cy="7096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6492D8-1E7F-41BB-A142-E02D58C7BF33}" type="datetime1">
              <a:rPr lang="en-CA" smtClean="0"/>
              <a:t>2018-09-09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5C68816-8F83-4CDE-A130-9A97B66550F3}" type="slidenum">
              <a:rPr lang="en-CA" smtClean="0"/>
              <a:t>‹#›</a:t>
            </a:fld>
            <a:endParaRPr lang="en-CA"/>
          </a:p>
        </p:txBody>
      </p:sp>
    </p:spTree>
    <p:extLst>
      <p:ext uri="{BB962C8B-B14F-4D97-AF65-F5344CB8AC3E}">
        <p14:creationId xmlns:p14="http://schemas.microsoft.com/office/powerpoint/2010/main" val="276766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4" name="Picture 4"/>
          <p:cNvPicPr>
            <a:picLocks noChangeAspect="1" noChangeArrowheads="1"/>
          </p:cNvPicPr>
          <p:nvPr/>
        </p:nvPicPr>
        <p:blipFill rotWithShape="1">
          <a:blip r:embed="rId13">
            <a:extLst>
              <a:ext uri="{28A0092B-C50C-407E-A947-70E740481C1C}">
                <a14:useLocalDpi xmlns:a14="http://schemas.microsoft.com/office/drawing/2010/main" val="0"/>
              </a:ext>
            </a:extLst>
          </a:blip>
          <a:srcRect l="1" r="8662"/>
          <a:stretch/>
        </p:blipFill>
        <p:spPr bwMode="auto">
          <a:xfrm>
            <a:off x="-23336" y="5949280"/>
            <a:ext cx="9111691" cy="918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0760" y="5850226"/>
            <a:ext cx="3212599" cy="1147197"/>
          </a:xfrm>
          <a:prstGeom prst="rect">
            <a:avLst/>
          </a:prstGeom>
        </p:spPr>
      </p:pic>
      <p:sp>
        <p:nvSpPr>
          <p:cNvPr id="5" name="Title Placeholder 4"/>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6" name="Date Placeholder 5"/>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BA039-FC1D-467D-A796-63E566EA6BB4}" type="datetime1">
              <a:rPr lang="en-CA" smtClean="0"/>
              <a:t>2018-09-09</a:t>
            </a:fld>
            <a:endParaRPr lang="en-CA"/>
          </a:p>
        </p:txBody>
      </p:sp>
      <p:sp>
        <p:nvSpPr>
          <p:cNvPr id="7" name="Footer Placeholder 6"/>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9" name="Slide Number Placeholder 8"/>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68816-8F83-4CDE-A130-9A97B66550F3}" type="slidenum">
              <a:rPr lang="en-CA" smtClean="0"/>
              <a:t>‹#›</a:t>
            </a:fld>
            <a:endParaRPr lang="en-CA"/>
          </a:p>
        </p:txBody>
      </p:sp>
    </p:spTree>
    <p:extLst>
      <p:ext uri="{BB962C8B-B14F-4D97-AF65-F5344CB8AC3E}">
        <p14:creationId xmlns:p14="http://schemas.microsoft.com/office/powerpoint/2010/main" val="1778981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2.xml"/><Relationship Id="rId7"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emf"/><Relationship Id="rId4" Type="http://schemas.openxmlformats.org/officeDocument/2006/relationships/oleObject" Target="../embeddings/oleObject1.bin"/><Relationship Id="rId9" Type="http://schemas.openxmlformats.org/officeDocument/2006/relationships/image" Target="../media/image48.emf"/></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hyperlink" Target="https://www2.gov.bc.ca/gov/content/invasive-mussel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chart" Target="../charts/chart1.xml"/><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hyperlink" Target="mailto:COS.Aquatic.Invasive.Species@gov.bc.ca"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860032" cy="1735484"/>
          </a:xfrm>
          <a:prstGeom prst="rect">
            <a:avLst/>
          </a:prstGeom>
        </p:spPr>
      </p:pic>
      <p:sp>
        <p:nvSpPr>
          <p:cNvPr id="6" name="Title 6"/>
          <p:cNvSpPr>
            <a:spLocks noGrp="1"/>
          </p:cNvSpPr>
          <p:nvPr>
            <p:ph type="ctrTitle"/>
          </p:nvPr>
        </p:nvSpPr>
        <p:spPr>
          <a:xfrm>
            <a:off x="685800" y="2391023"/>
            <a:ext cx="7772400" cy="1470025"/>
          </a:xfrm>
        </p:spPr>
        <p:txBody>
          <a:bodyPr>
            <a:normAutofit/>
          </a:bodyPr>
          <a:lstStyle/>
          <a:p>
            <a:r>
              <a:rPr lang="en-US" b="1" dirty="0"/>
              <a:t>BC Invasive Mussel </a:t>
            </a:r>
            <a:r>
              <a:rPr lang="en-US" b="1" dirty="0" err="1"/>
              <a:t>Defence</a:t>
            </a:r>
            <a:r>
              <a:rPr lang="en-US" b="1" dirty="0"/>
              <a:t> Program</a:t>
            </a:r>
            <a:endParaRPr lang="en-CA" b="1" dirty="0"/>
          </a:p>
        </p:txBody>
      </p:sp>
      <p:sp>
        <p:nvSpPr>
          <p:cNvPr id="3" name="Slide Number Placeholder 2"/>
          <p:cNvSpPr>
            <a:spLocks noGrp="1"/>
          </p:cNvSpPr>
          <p:nvPr>
            <p:ph type="sldNum" sz="quarter" idx="12"/>
          </p:nvPr>
        </p:nvSpPr>
        <p:spPr/>
        <p:txBody>
          <a:bodyPr/>
          <a:lstStyle/>
          <a:p>
            <a:fld id="{B5C68816-8F83-4CDE-A130-9A97B66550F3}" type="slidenum">
              <a:rPr lang="en-CA" smtClean="0"/>
              <a:t>1</a:t>
            </a:fld>
            <a:endParaRPr lang="en-CA"/>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395" y="64001"/>
            <a:ext cx="1374332" cy="1780824"/>
          </a:xfrm>
          <a:prstGeom prst="rect">
            <a:avLst/>
          </a:prstGeom>
        </p:spPr>
      </p:pic>
    </p:spTree>
    <p:extLst>
      <p:ext uri="{BB962C8B-B14F-4D97-AF65-F5344CB8AC3E}">
        <p14:creationId xmlns:p14="http://schemas.microsoft.com/office/powerpoint/2010/main" val="4258442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5C68816-8F83-4CDE-A130-9A97B66550F3}" type="slidenum">
              <a:rPr lang="en-CA" smtClean="0"/>
              <a:t>10</a:t>
            </a:fld>
            <a:endParaRPr lang="en-CA"/>
          </a:p>
        </p:txBody>
      </p:sp>
      <p:sp>
        <p:nvSpPr>
          <p:cNvPr id="7" name="Title 1"/>
          <p:cNvSpPr txBox="1">
            <a:spLocks/>
          </p:cNvSpPr>
          <p:nvPr/>
        </p:nvSpPr>
        <p:spPr>
          <a:xfrm>
            <a:off x="440400" y="-15302"/>
            <a:ext cx="83073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a:t>Vectors </a:t>
            </a:r>
          </a:p>
        </p:txBody>
      </p:sp>
      <p:sp>
        <p:nvSpPr>
          <p:cNvPr id="8" name="Content Placeholder 7"/>
          <p:cNvSpPr txBox="1">
            <a:spLocks/>
          </p:cNvSpPr>
          <p:nvPr/>
        </p:nvSpPr>
        <p:spPr>
          <a:xfrm>
            <a:off x="35496" y="1117952"/>
            <a:ext cx="229819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sz="2600" dirty="0"/>
              <a:t>Overland movement of boats and water equipment</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5893" b="20506"/>
          <a:stretch/>
        </p:blipFill>
        <p:spPr>
          <a:xfrm>
            <a:off x="35496" y="3556675"/>
            <a:ext cx="1996459" cy="2248589"/>
          </a:xfrm>
          <a:prstGeom prst="rect">
            <a:avLst/>
          </a:prstGeom>
          <a:ln>
            <a:solidFill>
              <a:schemeClr val="tx1"/>
            </a:solidFill>
          </a:ln>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l="4157" t="38031" r="7002" b="18603"/>
          <a:stretch/>
        </p:blipFill>
        <p:spPr bwMode="auto">
          <a:xfrm>
            <a:off x="2031955" y="836712"/>
            <a:ext cx="7112045" cy="5112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523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248" y="-243408"/>
            <a:ext cx="7283152" cy="1143000"/>
          </a:xfrm>
        </p:spPr>
        <p:txBody>
          <a:bodyPr/>
          <a:lstStyle/>
          <a:p>
            <a:r>
              <a:rPr lang="en-CA" dirty="0"/>
              <a:t>Distribution</a:t>
            </a:r>
          </a:p>
        </p:txBody>
      </p:sp>
      <p:sp>
        <p:nvSpPr>
          <p:cNvPr id="3" name="Slide Number Placeholder 2"/>
          <p:cNvSpPr>
            <a:spLocks noGrp="1"/>
          </p:cNvSpPr>
          <p:nvPr>
            <p:ph type="sldNum" sz="quarter" idx="12"/>
          </p:nvPr>
        </p:nvSpPr>
        <p:spPr/>
        <p:txBody>
          <a:bodyPr/>
          <a:lstStyle/>
          <a:p>
            <a:fld id="{B5C68816-8F83-4CDE-A130-9A97B66550F3}" type="slidenum">
              <a:rPr lang="en-CA" smtClean="0"/>
              <a:t>11</a:t>
            </a:fld>
            <a:endParaRPr lang="en-CA"/>
          </a:p>
        </p:txBody>
      </p:sp>
      <p:pic>
        <p:nvPicPr>
          <p:cNvPr id="1026" name="Picture 2" descr="\\SFP.IDIR.BCGOV\U140\MBECK$\Profile\Desktop\current_zm_quag_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620688"/>
            <a:ext cx="6768752" cy="523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169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16632"/>
            <a:ext cx="7704856" cy="1143000"/>
          </a:xfrm>
        </p:spPr>
        <p:txBody>
          <a:bodyPr>
            <a:normAutofit fontScale="90000"/>
          </a:bodyPr>
          <a:lstStyle/>
          <a:p>
            <a:r>
              <a:rPr lang="en-CA" dirty="0"/>
              <a:t>Invasive Mussel Defence Program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68398912"/>
              </p:ext>
            </p:extLst>
          </p:nvPr>
        </p:nvGraphicFramePr>
        <p:xfrm>
          <a:off x="683568" y="1412776"/>
          <a:ext cx="8003232" cy="4349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B5C68816-8F83-4CDE-A130-9A97B66550F3}" type="slidenum">
              <a:rPr lang="en-CA" smtClean="0"/>
              <a:t>12</a:t>
            </a:fld>
            <a:endParaRPr lang="en-CA"/>
          </a:p>
        </p:txBody>
      </p:sp>
    </p:spTree>
    <p:extLst>
      <p:ext uri="{BB962C8B-B14F-4D97-AF65-F5344CB8AC3E}">
        <p14:creationId xmlns:p14="http://schemas.microsoft.com/office/powerpoint/2010/main" val="251836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1511614"/>
            <a:ext cx="8229600" cy="7966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600" b="1" i="1" cap="small" dirty="0">
              <a:solidFill>
                <a:schemeClr val="accent1">
                  <a:lumMod val="50000"/>
                </a:schemeClr>
              </a:solidFill>
            </a:endParaRPr>
          </a:p>
        </p:txBody>
      </p:sp>
      <p:sp>
        <p:nvSpPr>
          <p:cNvPr id="9" name="Content Placeholder 2"/>
          <p:cNvSpPr txBox="1">
            <a:spLocks/>
          </p:cNvSpPr>
          <p:nvPr/>
        </p:nvSpPr>
        <p:spPr>
          <a:xfrm>
            <a:off x="457200" y="2667000"/>
            <a:ext cx="8229600" cy="3459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CA" sz="2400" dirty="0">
              <a:solidFill>
                <a:schemeClr val="tx1"/>
              </a:solidFill>
            </a:endParaRPr>
          </a:p>
        </p:txBody>
      </p:sp>
      <p:sp>
        <p:nvSpPr>
          <p:cNvPr id="10" name="Content Placeholder 2"/>
          <p:cNvSpPr txBox="1">
            <a:spLocks/>
          </p:cNvSpPr>
          <p:nvPr/>
        </p:nvSpPr>
        <p:spPr>
          <a:xfrm>
            <a:off x="467544" y="2261592"/>
            <a:ext cx="8676456" cy="4623792"/>
          </a:xfrm>
          <a:prstGeom prst="rect">
            <a:avLst/>
          </a:prstGeom>
        </p:spPr>
        <p:txBody>
          <a:bodyPr>
            <a:normAutofit/>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pPr algn="l"/>
            <a:r>
              <a:rPr lang="en-CA" sz="2800" u="sng" dirty="0">
                <a:solidFill>
                  <a:schemeClr val="tx1"/>
                </a:solidFill>
              </a:rPr>
              <a:t>Schedule 4 Prohibited Species (Alive or Dead):</a:t>
            </a:r>
          </a:p>
          <a:p>
            <a:pPr marL="457200" indent="-457200" algn="l">
              <a:buFont typeface="Arial" panose="020B0604020202020204" pitchFamily="34" charset="0"/>
              <a:buChar char="•"/>
            </a:pPr>
            <a:r>
              <a:rPr lang="en-CA" sz="2800" dirty="0">
                <a:solidFill>
                  <a:schemeClr val="tx1"/>
                </a:solidFill>
              </a:rPr>
              <a:t>Prohibited to possess, breed, transport or release</a:t>
            </a:r>
            <a:r>
              <a:rPr lang="en-CA" sz="2800" u="sng" dirty="0">
                <a:solidFill>
                  <a:schemeClr val="tx1"/>
                </a:solidFill>
              </a:rPr>
              <a:t> </a:t>
            </a:r>
            <a:endParaRPr lang="en-CA" dirty="0">
              <a:solidFill>
                <a:schemeClr val="tx1"/>
              </a:solidFill>
            </a:endParaRPr>
          </a:p>
          <a:p>
            <a:pPr algn="l"/>
            <a:r>
              <a:rPr lang="en-CA" b="1" dirty="0">
                <a:solidFill>
                  <a:schemeClr val="tx1"/>
                </a:solidFill>
              </a:rPr>
              <a:t>Family </a:t>
            </a:r>
            <a:r>
              <a:rPr lang="en-CA" b="1" dirty="0" err="1">
                <a:solidFill>
                  <a:schemeClr val="tx1"/>
                </a:solidFill>
              </a:rPr>
              <a:t>Dreissenidae</a:t>
            </a:r>
            <a:endParaRPr lang="en-CA" b="1" dirty="0">
              <a:solidFill>
                <a:schemeClr val="tx1"/>
              </a:solidFill>
            </a:endParaRPr>
          </a:p>
          <a:p>
            <a:pPr lvl="1" algn="l"/>
            <a:r>
              <a:rPr lang="en-CA" sz="2600" dirty="0"/>
              <a:t>		  </a:t>
            </a:r>
            <a:r>
              <a:rPr lang="en-CA" sz="2200" dirty="0"/>
              <a:t>Zebra Mussel        	       Quagga Mussel</a:t>
            </a:r>
            <a:endParaRPr lang="en-CA" dirty="0"/>
          </a:p>
        </p:txBody>
      </p:sp>
      <p:sp>
        <p:nvSpPr>
          <p:cNvPr id="11" name="Title 1"/>
          <p:cNvSpPr txBox="1">
            <a:spLocks/>
          </p:cNvSpPr>
          <p:nvPr/>
        </p:nvSpPr>
        <p:spPr>
          <a:xfrm>
            <a:off x="5834" y="692696"/>
            <a:ext cx="9144000" cy="1143000"/>
          </a:xfrm>
          <a:prstGeom prst="rect">
            <a:avLst/>
          </a:prstGeom>
        </p:spPr>
        <p:txBody>
          <a:bodyPr bIns="91440" anchor="ctr" anchorCtr="0">
            <a:no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r>
              <a:rPr lang="en-CA" sz="3400" dirty="0">
                <a:solidFill>
                  <a:schemeClr val="tx1"/>
                </a:solidFill>
              </a:rPr>
              <a:t>Regulatory Tools </a:t>
            </a:r>
          </a:p>
          <a:p>
            <a:endParaRPr lang="en-CA" sz="3400" dirty="0">
              <a:solidFill>
                <a:schemeClr val="tx1"/>
              </a:solidFill>
            </a:endParaRPr>
          </a:p>
          <a:p>
            <a:r>
              <a:rPr lang="en-CA" sz="3200" dirty="0">
                <a:solidFill>
                  <a:schemeClr val="tx1"/>
                </a:solidFill>
              </a:rPr>
              <a:t>Controlled Alien Species Regulation BC </a:t>
            </a:r>
            <a:r>
              <a:rPr lang="en-CA" sz="3200" i="1" dirty="0">
                <a:solidFill>
                  <a:schemeClr val="tx1"/>
                </a:solidFill>
              </a:rPr>
              <a:t>Wildlife Act</a:t>
            </a:r>
          </a:p>
        </p:txBody>
      </p:sp>
      <p:pic>
        <p:nvPicPr>
          <p:cNvPr id="12" name="Picture 12" descr="http://www.cloca.com/lwc/images/Pictures/zebra_mussels.jpg"/>
          <p:cNvPicPr>
            <a:picLocks noChangeAspect="1" noChangeArrowheads="1"/>
          </p:cNvPicPr>
          <p:nvPr/>
        </p:nvPicPr>
        <p:blipFill>
          <a:blip r:embed="rId3" cstate="print"/>
          <a:srcRect/>
          <a:stretch>
            <a:fillRect/>
          </a:stretch>
        </p:blipFill>
        <p:spPr bwMode="auto">
          <a:xfrm>
            <a:off x="2156456" y="4352497"/>
            <a:ext cx="2185599" cy="1512435"/>
          </a:xfrm>
          <a:prstGeom prst="rect">
            <a:avLst/>
          </a:prstGeom>
          <a:noFill/>
          <a:ln>
            <a:solidFill>
              <a:schemeClr val="tx1"/>
            </a:solidFill>
          </a:ln>
        </p:spPr>
      </p:pic>
      <p:pic>
        <p:nvPicPr>
          <p:cNvPr id="13" name="Picture 24" descr="http://t0.gstatic.com/images?q=tbn:ANd9GcRukwYP7i4YOww_IHiKf9eIO4apC-fGRfcVo0G1Ih1KgONfx0_xVg"/>
          <p:cNvPicPr>
            <a:picLocks noChangeAspect="1" noChangeArrowheads="1"/>
          </p:cNvPicPr>
          <p:nvPr/>
        </p:nvPicPr>
        <p:blipFill>
          <a:blip r:embed="rId4" cstate="print"/>
          <a:srcRect/>
          <a:stretch>
            <a:fillRect/>
          </a:stretch>
        </p:blipFill>
        <p:spPr bwMode="auto">
          <a:xfrm>
            <a:off x="5292080" y="4370229"/>
            <a:ext cx="2426593" cy="1507043"/>
          </a:xfrm>
          <a:prstGeom prst="rect">
            <a:avLst/>
          </a:prstGeom>
          <a:noFill/>
          <a:ln>
            <a:solidFill>
              <a:schemeClr val="tx1"/>
            </a:solidFill>
          </a:ln>
        </p:spPr>
      </p:pic>
      <p:pic>
        <p:nvPicPr>
          <p:cNvPr id="1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4368" y="23697"/>
            <a:ext cx="1148285" cy="1487918"/>
          </a:xfrm>
          <a:prstGeom prst="rect">
            <a:avLst/>
          </a:prstGeom>
        </p:spPr>
      </p:pic>
      <p:pic>
        <p:nvPicPr>
          <p:cNvPr id="16"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4" y="53736"/>
            <a:ext cx="1148285" cy="1487918"/>
          </a:xfrm>
          <a:prstGeom prst="rect">
            <a:avLst/>
          </a:prstGeom>
        </p:spPr>
      </p:pic>
    </p:spTree>
    <p:extLst>
      <p:ext uri="{BB962C8B-B14F-4D97-AF65-F5344CB8AC3E}">
        <p14:creationId xmlns:p14="http://schemas.microsoft.com/office/powerpoint/2010/main" val="2230365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1511614"/>
            <a:ext cx="8229600" cy="7966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600" b="1" i="1" cap="small" dirty="0">
              <a:solidFill>
                <a:schemeClr val="accent1">
                  <a:lumMod val="50000"/>
                </a:schemeClr>
              </a:solidFill>
            </a:endParaRPr>
          </a:p>
        </p:txBody>
      </p:sp>
      <p:sp>
        <p:nvSpPr>
          <p:cNvPr id="3" name="Title 2"/>
          <p:cNvSpPr>
            <a:spLocks noGrp="1"/>
          </p:cNvSpPr>
          <p:nvPr>
            <p:ph type="title"/>
          </p:nvPr>
        </p:nvSpPr>
        <p:spPr>
          <a:xfrm>
            <a:off x="827584" y="260648"/>
            <a:ext cx="7772400" cy="1143000"/>
          </a:xfrm>
        </p:spPr>
        <p:txBody>
          <a:bodyPr>
            <a:normAutofit fontScale="90000"/>
          </a:bodyPr>
          <a:lstStyle/>
          <a:p>
            <a:pPr algn="ctr"/>
            <a:r>
              <a:rPr lang="en-CA" dirty="0"/>
              <a:t>Watercraft Inspection and Decontamination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3338989"/>
            <a:ext cx="3384376" cy="2538283"/>
          </a:xfrm>
          <a:prstGeom prst="rect">
            <a:avLst/>
          </a:prstGeom>
          <a:ln>
            <a:solidFill>
              <a:schemeClr val="tx1"/>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511356"/>
            <a:ext cx="3295915" cy="2471936"/>
          </a:xfrm>
          <a:prstGeom prst="rect">
            <a:avLst/>
          </a:prstGeom>
          <a:ln>
            <a:solidFill>
              <a:schemeClr val="tx1"/>
            </a:solidFill>
          </a:ln>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13922" b="5905"/>
          <a:stretch/>
        </p:blipFill>
        <p:spPr>
          <a:xfrm>
            <a:off x="6006903" y="1488189"/>
            <a:ext cx="3043346" cy="2495103"/>
          </a:xfrm>
          <a:prstGeom prst="rect">
            <a:avLst/>
          </a:prstGeom>
          <a:ln>
            <a:solidFill>
              <a:schemeClr val="tx1"/>
            </a:solidFill>
          </a:ln>
        </p:spPr>
      </p:pic>
    </p:spTree>
    <p:extLst>
      <p:ext uri="{BB962C8B-B14F-4D97-AF65-F5344CB8AC3E}">
        <p14:creationId xmlns:p14="http://schemas.microsoft.com/office/powerpoint/2010/main" val="3193569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1511614"/>
            <a:ext cx="8229600" cy="7966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600" b="1" i="1" cap="small" dirty="0">
              <a:solidFill>
                <a:schemeClr val="accent1">
                  <a:lumMod val="50000"/>
                </a:schemeClr>
              </a:solidFill>
            </a:endParaRPr>
          </a:p>
        </p:txBody>
      </p:sp>
      <p:sp>
        <p:nvSpPr>
          <p:cNvPr id="9" name="Content Placeholder 2"/>
          <p:cNvSpPr txBox="1">
            <a:spLocks/>
          </p:cNvSpPr>
          <p:nvPr/>
        </p:nvSpPr>
        <p:spPr>
          <a:xfrm>
            <a:off x="457200" y="2667000"/>
            <a:ext cx="8229600" cy="3459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CA" sz="2400" dirty="0">
              <a:solidFill>
                <a:schemeClr val="tx1"/>
              </a:solidFill>
            </a:endParaRPr>
          </a:p>
        </p:txBody>
      </p:sp>
      <p:sp>
        <p:nvSpPr>
          <p:cNvPr id="11" name="Title 1"/>
          <p:cNvSpPr txBox="1">
            <a:spLocks/>
          </p:cNvSpPr>
          <p:nvPr/>
        </p:nvSpPr>
        <p:spPr>
          <a:xfrm>
            <a:off x="976064" y="164901"/>
            <a:ext cx="7772400" cy="1143000"/>
          </a:xfrm>
          <a:prstGeom prst="rect">
            <a:avLst/>
          </a:prstGeom>
        </p:spPr>
        <p:txBody>
          <a:bodyPr bIns="91440" anchor="ctr" anchorCtr="0">
            <a:norm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r>
              <a:rPr lang="en-CA" dirty="0">
                <a:solidFill>
                  <a:schemeClr val="tx1"/>
                </a:solidFill>
              </a:rPr>
              <a:t>Not Just Mussels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07293"/>
            <a:ext cx="2719530" cy="3645024"/>
          </a:xfrm>
          <a:prstGeom prst="rect">
            <a:avLst/>
          </a:prstGeom>
          <a:ln>
            <a:solidFill>
              <a:schemeClr val="tx1"/>
            </a:solidFill>
          </a:ln>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579"/>
          <a:stretch/>
        </p:blipFill>
        <p:spPr bwMode="auto">
          <a:xfrm>
            <a:off x="3779912" y="1523925"/>
            <a:ext cx="4921003" cy="356125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8851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256" y="116632"/>
            <a:ext cx="7283152" cy="1143000"/>
          </a:xfrm>
        </p:spPr>
        <p:txBody>
          <a:bodyPr>
            <a:normAutofit/>
          </a:bodyPr>
          <a:lstStyle/>
          <a:p>
            <a:r>
              <a:rPr lang="en-US" dirty="0"/>
              <a:t> Program Funders </a:t>
            </a:r>
            <a:endParaRPr lang="en-CA" dirty="0"/>
          </a:p>
        </p:txBody>
      </p:sp>
      <p:sp>
        <p:nvSpPr>
          <p:cNvPr id="3" name="Slide Number Placeholder 2"/>
          <p:cNvSpPr>
            <a:spLocks noGrp="1"/>
          </p:cNvSpPr>
          <p:nvPr>
            <p:ph type="sldNum" sz="quarter" idx="12"/>
          </p:nvPr>
        </p:nvSpPr>
        <p:spPr/>
        <p:txBody>
          <a:bodyPr/>
          <a:lstStyle/>
          <a:p>
            <a:fld id="{B5C68816-8F83-4CDE-A130-9A97B66550F3}" type="slidenum">
              <a:rPr lang="en-CA" smtClean="0"/>
              <a:t>16</a:t>
            </a:fld>
            <a:endParaRPr lang="en-CA"/>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839478"/>
            <a:ext cx="4200520" cy="92011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220" y="3349736"/>
            <a:ext cx="3893820" cy="121005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4088" y="3328400"/>
            <a:ext cx="3691128" cy="125272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4088" y="1774328"/>
            <a:ext cx="3669833" cy="1113183"/>
          </a:xfrm>
          <a:prstGeom prst="rect">
            <a:avLst/>
          </a:prstGeom>
        </p:spPr>
      </p:pic>
    </p:spTree>
    <p:extLst>
      <p:ext uri="{BB962C8B-B14F-4D97-AF65-F5344CB8AC3E}">
        <p14:creationId xmlns:p14="http://schemas.microsoft.com/office/powerpoint/2010/main" val="658266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240" y="188640"/>
            <a:ext cx="7283152" cy="1143000"/>
          </a:xfrm>
        </p:spPr>
        <p:txBody>
          <a:bodyPr>
            <a:normAutofit/>
          </a:bodyPr>
          <a:lstStyle/>
          <a:p>
            <a:r>
              <a:rPr lang="en-CA" dirty="0"/>
              <a:t>Watercraft Inspection Data </a:t>
            </a:r>
          </a:p>
        </p:txBody>
      </p:sp>
      <p:sp>
        <p:nvSpPr>
          <p:cNvPr id="3" name="Slide Number Placeholder 2"/>
          <p:cNvSpPr>
            <a:spLocks noGrp="1"/>
          </p:cNvSpPr>
          <p:nvPr>
            <p:ph type="sldNum" sz="quarter" idx="12"/>
          </p:nvPr>
        </p:nvSpPr>
        <p:spPr/>
        <p:txBody>
          <a:bodyPr/>
          <a:lstStyle/>
          <a:p>
            <a:fld id="{B5C68816-8F83-4CDE-A130-9A97B66550F3}" type="slidenum">
              <a:rPr lang="en-CA" smtClean="0"/>
              <a:t>17</a:t>
            </a:fld>
            <a:endParaRPr lang="en-CA"/>
          </a:p>
        </p:txBody>
      </p:sp>
      <p:graphicFrame>
        <p:nvGraphicFramePr>
          <p:cNvPr id="5" name="Content Placeholder 5"/>
          <p:cNvGraphicFramePr>
            <a:graphicFrameLocks/>
          </p:cNvGraphicFramePr>
          <p:nvPr>
            <p:extLst>
              <p:ext uri="{D42A27DB-BD31-4B8C-83A1-F6EECF244321}">
                <p14:modId xmlns:p14="http://schemas.microsoft.com/office/powerpoint/2010/main" val="1696002274"/>
              </p:ext>
            </p:extLst>
          </p:nvPr>
        </p:nvGraphicFramePr>
        <p:xfrm>
          <a:off x="666218" y="1504121"/>
          <a:ext cx="7938230" cy="3581063"/>
        </p:xfrm>
        <a:graphic>
          <a:graphicData uri="http://schemas.openxmlformats.org/drawingml/2006/table">
            <a:tbl>
              <a:tblPr firstRow="1" bandRow="1">
                <a:tableStyleId>{B301B821-A1FF-4177-AEE7-76D212191A09}</a:tableStyleId>
              </a:tblPr>
              <a:tblGrid>
                <a:gridCol w="2714942">
                  <a:extLst>
                    <a:ext uri="{9D8B030D-6E8A-4147-A177-3AD203B41FA5}">
                      <a16:colId xmlns:a16="http://schemas.microsoft.com/office/drawing/2014/main" xmlns="" val="20000"/>
                    </a:ext>
                  </a:extLst>
                </a:gridCol>
                <a:gridCol w="1701970">
                  <a:extLst>
                    <a:ext uri="{9D8B030D-6E8A-4147-A177-3AD203B41FA5}">
                      <a16:colId xmlns:a16="http://schemas.microsoft.com/office/drawing/2014/main" xmlns="" val="20001"/>
                    </a:ext>
                  </a:extLst>
                </a:gridCol>
                <a:gridCol w="1760659">
                  <a:extLst>
                    <a:ext uri="{9D8B030D-6E8A-4147-A177-3AD203B41FA5}">
                      <a16:colId xmlns:a16="http://schemas.microsoft.com/office/drawing/2014/main" xmlns="" val="20002"/>
                    </a:ext>
                  </a:extLst>
                </a:gridCol>
                <a:gridCol w="1760659">
                  <a:extLst>
                    <a:ext uri="{9D8B030D-6E8A-4147-A177-3AD203B41FA5}">
                      <a16:colId xmlns:a16="http://schemas.microsoft.com/office/drawing/2014/main" xmlns="" val="20003"/>
                    </a:ext>
                  </a:extLst>
                </a:gridCol>
              </a:tblGrid>
              <a:tr h="440507">
                <a:tc>
                  <a:txBody>
                    <a:bodyPr/>
                    <a:lstStyle/>
                    <a:p>
                      <a:endParaRPr lang="en-CA" sz="2000" dirty="0"/>
                    </a:p>
                  </a:txBody>
                  <a:tcPr marL="91424" marR="91424">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2000" dirty="0"/>
                        <a:t>2015</a:t>
                      </a:r>
                      <a:endParaRPr lang="en-CA" sz="2000" b="1"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b="1" dirty="0"/>
                        <a:t>2016 </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b="1" dirty="0"/>
                        <a:t>2017</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0"/>
                  </a:ext>
                </a:extLst>
              </a:tr>
              <a:tr h="681070">
                <a:tc>
                  <a:txBody>
                    <a:bodyPr/>
                    <a:lstStyle/>
                    <a:p>
                      <a:pPr algn="ctr"/>
                      <a:r>
                        <a:rPr lang="en-US" sz="2000" dirty="0"/>
                        <a:t>Total</a:t>
                      </a:r>
                      <a:r>
                        <a:rPr lang="en-US" sz="2000" baseline="0" dirty="0"/>
                        <a:t> Watercraft inspected</a:t>
                      </a:r>
                      <a:endParaRPr lang="en-CA" sz="2000" b="1" dirty="0"/>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2000" dirty="0"/>
                        <a:t>4,350</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b="0" dirty="0"/>
                        <a:t>~24,500</a:t>
                      </a:r>
                      <a:endParaRPr lang="en-CA" sz="2000" b="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2000" b="0" dirty="0"/>
                        <a:t>35,500</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1"/>
                  </a:ext>
                </a:extLst>
              </a:tr>
              <a:tr h="665267">
                <a:tc>
                  <a:txBody>
                    <a:bodyPr/>
                    <a:lstStyle/>
                    <a:p>
                      <a:pPr algn="ctr"/>
                      <a:r>
                        <a:rPr lang="en-CA" sz="2000" dirty="0"/>
                        <a:t>Number of people interacted with</a:t>
                      </a:r>
                      <a:endParaRPr lang="en-CA" sz="2000" b="1" dirty="0"/>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dirty="0"/>
                        <a:t>~10,000</a:t>
                      </a:r>
                      <a:endParaRPr lang="en-CA" sz="200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b="0" dirty="0"/>
                        <a:t>~50,000</a:t>
                      </a:r>
                      <a:endParaRPr lang="en-CA" sz="2000" b="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2000" b="0" dirty="0"/>
                        <a:t>72,300</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2"/>
                  </a:ext>
                </a:extLst>
              </a:tr>
              <a:tr h="934758">
                <a:tc>
                  <a:txBody>
                    <a:bodyPr/>
                    <a:lstStyle/>
                    <a:p>
                      <a:pPr algn="ctr"/>
                      <a:r>
                        <a:rPr lang="en-US" sz="2000" dirty="0"/>
                        <a:t>High Risk Inspections</a:t>
                      </a:r>
                      <a:endParaRPr lang="en-CA" sz="2000" b="1" dirty="0"/>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dirty="0"/>
                        <a:t>70</a:t>
                      </a:r>
                      <a:endParaRPr lang="en-CA" sz="200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2000" b="0" dirty="0"/>
                        <a:t>685</a:t>
                      </a:r>
                      <a:endParaRPr lang="en-CA" sz="2000" b="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2000" b="0" dirty="0"/>
                        <a:t>2,071</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3"/>
                  </a:ext>
                </a:extLst>
              </a:tr>
              <a:tr h="803718">
                <a:tc>
                  <a:txBody>
                    <a:bodyPr/>
                    <a:lstStyle/>
                    <a:p>
                      <a:pPr algn="ctr"/>
                      <a:r>
                        <a:rPr lang="en-CA" sz="2000" dirty="0"/>
                        <a:t>Mussel fouled boats</a:t>
                      </a:r>
                      <a:endParaRPr lang="en-CA" sz="2000" b="1" dirty="0"/>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15</a:t>
                      </a:r>
                      <a:endParaRPr lang="en-CA" sz="200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t>17</a:t>
                      </a:r>
                      <a:endParaRPr lang="en-CA" sz="2000" b="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2000" b="0" dirty="0"/>
                        <a:t>25*</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4"/>
                  </a:ext>
                </a:extLst>
              </a:tr>
            </a:tbl>
          </a:graphicData>
        </a:graphic>
      </p:graphicFrame>
      <p:sp>
        <p:nvSpPr>
          <p:cNvPr id="4" name="TextBox 3"/>
          <p:cNvSpPr txBox="1"/>
          <p:nvPr/>
        </p:nvSpPr>
        <p:spPr>
          <a:xfrm>
            <a:off x="755576" y="5229200"/>
            <a:ext cx="7432932" cy="369332"/>
          </a:xfrm>
          <a:prstGeom prst="rect">
            <a:avLst/>
          </a:prstGeom>
          <a:noFill/>
        </p:spPr>
        <p:txBody>
          <a:bodyPr wrap="none" rtlCol="0">
            <a:spAutoFit/>
          </a:bodyPr>
          <a:lstStyle/>
          <a:p>
            <a:r>
              <a:rPr lang="en-CA" dirty="0"/>
              <a:t>* BC received advanced notification for 20 of the mussel fouled boats in 2017</a:t>
            </a:r>
          </a:p>
        </p:txBody>
      </p:sp>
    </p:spTree>
    <p:extLst>
      <p:ext uri="{BB962C8B-B14F-4D97-AF65-F5344CB8AC3E}">
        <p14:creationId xmlns:p14="http://schemas.microsoft.com/office/powerpoint/2010/main" val="219779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51520" y="197768"/>
            <a:ext cx="8820472" cy="1143000"/>
          </a:xfrm>
          <a:prstGeom prst="rect">
            <a:avLst/>
          </a:prstGeom>
        </p:spPr>
        <p:txBody>
          <a:bodyPr bIns="91440" anchor="ctr" anchorCtr="0">
            <a:no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r>
              <a:rPr lang="en-CA" dirty="0">
                <a:solidFill>
                  <a:schemeClr val="tx1"/>
                </a:solidFill>
              </a:rPr>
              <a:t>BC &amp; AB Passport Program </a:t>
            </a:r>
          </a:p>
        </p:txBody>
      </p:sp>
      <p:sp>
        <p:nvSpPr>
          <p:cNvPr id="12" name="Text Placeholder 11"/>
          <p:cNvSpPr>
            <a:spLocks noGrp="1"/>
          </p:cNvSpPr>
          <p:nvPr>
            <p:ph type="body" idx="1"/>
          </p:nvPr>
        </p:nvSpPr>
        <p:spPr>
          <a:xfrm>
            <a:off x="323528" y="4149080"/>
            <a:ext cx="6048672" cy="1605855"/>
          </a:xfrm>
        </p:spPr>
        <p:txBody>
          <a:bodyPr>
            <a:noAutofit/>
          </a:bodyPr>
          <a:lstStyle/>
          <a:p>
            <a:pPr marL="342900" indent="-342900">
              <a:spcBef>
                <a:spcPts val="600"/>
              </a:spcBef>
              <a:buFont typeface="Arial" panose="020B0604020202020204" pitchFamily="34" charset="0"/>
              <a:buChar char="•"/>
            </a:pPr>
            <a:r>
              <a:rPr lang="en-CA" b="0" dirty="0"/>
              <a:t>Passports issued at Inspection stations to:</a:t>
            </a:r>
          </a:p>
          <a:p>
            <a:pPr marL="800100" lvl="1" indent="-342900">
              <a:spcBef>
                <a:spcPts val="600"/>
              </a:spcBef>
              <a:buFont typeface="Arial" panose="020B0604020202020204" pitchFamily="34" charset="0"/>
              <a:buChar char="•"/>
            </a:pPr>
            <a:r>
              <a:rPr lang="en-CA" b="0" dirty="0"/>
              <a:t>Boaters frequently traveling between BC &amp; AB;</a:t>
            </a:r>
          </a:p>
          <a:p>
            <a:pPr marL="800100" lvl="1" indent="-342900">
              <a:spcBef>
                <a:spcPts val="600"/>
              </a:spcBef>
              <a:buFont typeface="Arial" panose="020B0604020202020204" pitchFamily="34" charset="0"/>
              <a:buChar char="•"/>
            </a:pPr>
            <a:r>
              <a:rPr lang="en-CA" b="0" dirty="0"/>
              <a:t>Boaters frequently traveling within BC </a:t>
            </a:r>
          </a:p>
          <a:p>
            <a:pPr marL="342900" indent="-342900">
              <a:spcBef>
                <a:spcPts val="600"/>
              </a:spcBef>
              <a:buFont typeface="Arial" panose="020B0604020202020204" pitchFamily="34" charset="0"/>
              <a:buChar char="•"/>
            </a:pPr>
            <a:r>
              <a:rPr lang="en-CA" b="0" dirty="0"/>
              <a:t>The date &amp; location of inspections is recorded in the passport </a:t>
            </a:r>
          </a:p>
          <a:p>
            <a:pPr marL="342900" indent="-342900">
              <a:spcBef>
                <a:spcPts val="600"/>
              </a:spcBef>
              <a:buFont typeface="Arial" panose="020B0604020202020204" pitchFamily="34" charset="0"/>
              <a:buChar char="•"/>
            </a:pPr>
            <a:r>
              <a:rPr lang="en-CA" b="0" dirty="0"/>
              <a:t>Still mandatory to stop at all inspection stations</a:t>
            </a:r>
          </a:p>
          <a:p>
            <a:pPr marL="342900" indent="-342900">
              <a:spcBef>
                <a:spcPts val="600"/>
              </a:spcBef>
              <a:buFont typeface="Arial" panose="020B0604020202020204" pitchFamily="34" charset="0"/>
              <a:buChar char="•"/>
            </a:pPr>
            <a:r>
              <a:rPr lang="en-CA" b="0" dirty="0"/>
              <a:t>Speeds up the inspection process for passport holders</a:t>
            </a:r>
          </a:p>
          <a:p>
            <a:pPr marL="342900" indent="-342900">
              <a:spcBef>
                <a:spcPts val="600"/>
              </a:spcBef>
              <a:buFont typeface="Arial" panose="020B0604020202020204" pitchFamily="34" charset="0"/>
              <a:buChar char="•"/>
            </a:pPr>
            <a:r>
              <a:rPr lang="en-CA" b="0" dirty="0"/>
              <a:t>Boaters must sign commitment form to practice Clean, Drain, Dry</a:t>
            </a:r>
            <a:endParaRPr lang="en-CA" dirty="0"/>
          </a:p>
        </p:txBody>
      </p:sp>
      <p:pic>
        <p:nvPicPr>
          <p:cNvPr id="10" name="Picture 9"/>
          <p:cNvPicPr/>
          <p:nvPr/>
        </p:nvPicPr>
        <p:blipFill rotWithShape="1">
          <a:blip r:embed="rId3">
            <a:extLst>
              <a:ext uri="{28A0092B-C50C-407E-A947-70E740481C1C}">
                <a14:useLocalDpi xmlns:a14="http://schemas.microsoft.com/office/drawing/2010/main" val="0"/>
              </a:ext>
            </a:extLst>
          </a:blip>
          <a:srcRect l="2631" t="1747"/>
          <a:stretch/>
        </p:blipFill>
        <p:spPr bwMode="auto">
          <a:xfrm>
            <a:off x="6300192" y="1772816"/>
            <a:ext cx="2627784" cy="3456384"/>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2495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C68816-8F83-4CDE-A130-9A97B66550F3}" type="slidenum">
              <a:rPr lang="en-CA" smtClean="0"/>
              <a:t>19</a:t>
            </a:fld>
            <a:endParaRPr lang="en-CA"/>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39672"/>
            <a:ext cx="5120569" cy="2880320"/>
          </a:xfrm>
          <a:prstGeom prst="rect">
            <a:avLst/>
          </a:prstGeom>
          <a:ln>
            <a:solidFill>
              <a:schemeClr val="tx1"/>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987570"/>
            <a:ext cx="3816424" cy="2862318"/>
          </a:xfrm>
          <a:prstGeom prst="rect">
            <a:avLst/>
          </a:prstGeom>
          <a:ln>
            <a:solidFill>
              <a:schemeClr val="tx1"/>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7414"/>
          <a:stretch/>
        </p:blipFill>
        <p:spPr>
          <a:xfrm>
            <a:off x="5292080" y="2996952"/>
            <a:ext cx="3690325" cy="2859782"/>
          </a:xfrm>
          <a:prstGeom prst="rect">
            <a:avLst/>
          </a:prstGeom>
          <a:ln>
            <a:solidFill>
              <a:schemeClr val="tx1"/>
            </a:solidFill>
          </a:ln>
        </p:spPr>
      </p:pic>
    </p:spTree>
    <p:extLst>
      <p:ext uri="{BB962C8B-B14F-4D97-AF65-F5344CB8AC3E}">
        <p14:creationId xmlns:p14="http://schemas.microsoft.com/office/powerpoint/2010/main" val="2972998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68152"/>
            <a:ext cx="6707088" cy="4349080"/>
          </a:xfrm>
        </p:spPr>
        <p:txBody>
          <a:bodyPr>
            <a:normAutofit/>
          </a:bodyPr>
          <a:lstStyle/>
          <a:p>
            <a:r>
              <a:rPr lang="en-CA" sz="2400" dirty="0"/>
              <a:t>Zebra mussel (</a:t>
            </a:r>
            <a:r>
              <a:rPr lang="en-CA" sz="2400" i="1" dirty="0" err="1"/>
              <a:t>Dreissena</a:t>
            </a:r>
            <a:r>
              <a:rPr lang="en-CA" sz="2400" i="1" dirty="0"/>
              <a:t> </a:t>
            </a:r>
            <a:r>
              <a:rPr lang="en-CA" sz="2400" i="1" dirty="0" err="1"/>
              <a:t>polymorpha</a:t>
            </a:r>
            <a:r>
              <a:rPr lang="en-CA" sz="2400" dirty="0"/>
              <a:t>) and Quagga mussel (</a:t>
            </a:r>
            <a:r>
              <a:rPr lang="en-CA" sz="2400" i="1" dirty="0" err="1"/>
              <a:t>Dreissena</a:t>
            </a:r>
            <a:r>
              <a:rPr lang="en-CA" sz="2400" i="1" dirty="0"/>
              <a:t> </a:t>
            </a:r>
            <a:r>
              <a:rPr lang="en-CA" sz="2400" i="1" dirty="0" err="1"/>
              <a:t>rostriformis</a:t>
            </a:r>
            <a:r>
              <a:rPr lang="en-CA" sz="2400" i="1" dirty="0"/>
              <a:t> </a:t>
            </a:r>
            <a:r>
              <a:rPr lang="en-CA" sz="2400" i="1" dirty="0" err="1"/>
              <a:t>bugensis</a:t>
            </a:r>
            <a:r>
              <a:rPr lang="en-CA" sz="2400" i="1" dirty="0"/>
              <a:t>) </a:t>
            </a:r>
            <a:r>
              <a:rPr lang="en-CA" sz="2400" dirty="0"/>
              <a:t>are native to Europe.</a:t>
            </a:r>
            <a:endParaRPr lang="en-CA" sz="2400" i="1" dirty="0"/>
          </a:p>
          <a:p>
            <a:r>
              <a:rPr lang="en-CA" sz="2400" dirty="0"/>
              <a:t>First introduced into North America in the Great Lakes in the 1980’s by ship ballast water.</a:t>
            </a:r>
          </a:p>
          <a:p>
            <a:r>
              <a:rPr lang="en-CA" sz="2400" dirty="0"/>
              <a:t>These freshwater mussels settle on any solid surface and grow in large clusters attached to each other.</a:t>
            </a:r>
          </a:p>
          <a:p>
            <a:r>
              <a:rPr lang="en-CA" sz="2400" dirty="0"/>
              <a:t>They overgrow and clog water intake pipes of power stations, municipal water supplies and agricultural raw-water intakes </a:t>
            </a:r>
          </a:p>
          <a:p>
            <a:endParaRPr lang="en-CA" sz="2400" dirty="0"/>
          </a:p>
        </p:txBody>
      </p:sp>
      <p:sp>
        <p:nvSpPr>
          <p:cNvPr id="4" name="Slide Number Placeholder 3"/>
          <p:cNvSpPr>
            <a:spLocks noGrp="1"/>
          </p:cNvSpPr>
          <p:nvPr>
            <p:ph type="sldNum" sz="quarter" idx="12"/>
          </p:nvPr>
        </p:nvSpPr>
        <p:spPr/>
        <p:txBody>
          <a:bodyPr/>
          <a:lstStyle/>
          <a:p>
            <a:fld id="{B5C68816-8F83-4CDE-A130-9A97B66550F3}" type="slidenum">
              <a:rPr lang="en-CA" smtClean="0"/>
              <a:t>2</a:t>
            </a:fld>
            <a:endParaRPr lang="en-CA"/>
          </a:p>
        </p:txBody>
      </p:sp>
      <p:sp>
        <p:nvSpPr>
          <p:cNvPr id="5" name="Title 1"/>
          <p:cNvSpPr txBox="1">
            <a:spLocks/>
          </p:cNvSpPr>
          <p:nvPr/>
        </p:nvSpPr>
        <p:spPr>
          <a:xfrm>
            <a:off x="0" y="-27384"/>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dirty="0"/>
              <a:t>Zebra and quagga mussels</a:t>
            </a:r>
          </a:p>
        </p:txBody>
      </p:sp>
      <p:pic>
        <p:nvPicPr>
          <p:cNvPr id="9" name="Picture 2"/>
          <p:cNvPicPr>
            <a:picLocks noChangeAspect="1" noChangeArrowheads="1"/>
          </p:cNvPicPr>
          <p:nvPr/>
        </p:nvPicPr>
        <p:blipFill>
          <a:blip r:embed="rId3" cstate="print"/>
          <a:srcRect/>
          <a:stretch>
            <a:fillRect/>
          </a:stretch>
        </p:blipFill>
        <p:spPr bwMode="auto">
          <a:xfrm>
            <a:off x="7236296" y="1035174"/>
            <a:ext cx="1906602" cy="2321818"/>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7389440" y="3406688"/>
            <a:ext cx="1647056" cy="2470584"/>
          </a:xfrm>
          <a:prstGeom prst="rect">
            <a:avLst/>
          </a:prstGeom>
          <a:noFill/>
          <a:ln w="9525">
            <a:noFill/>
            <a:miter lim="800000"/>
            <a:headEnd/>
            <a:tailEnd/>
          </a:ln>
        </p:spPr>
      </p:pic>
    </p:spTree>
    <p:extLst>
      <p:ext uri="{BB962C8B-B14F-4D97-AF65-F5344CB8AC3E}">
        <p14:creationId xmlns:p14="http://schemas.microsoft.com/office/powerpoint/2010/main" val="2388142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1511614"/>
            <a:ext cx="8229600" cy="7966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sz="3600" b="1" i="1" cap="small" dirty="0">
              <a:solidFill>
                <a:schemeClr val="accent1">
                  <a:lumMod val="50000"/>
                </a:schemeClr>
              </a:solidFill>
            </a:endParaRPr>
          </a:p>
        </p:txBody>
      </p:sp>
      <p:sp>
        <p:nvSpPr>
          <p:cNvPr id="9" name="Content Placeholder 2"/>
          <p:cNvSpPr txBox="1">
            <a:spLocks/>
          </p:cNvSpPr>
          <p:nvPr/>
        </p:nvSpPr>
        <p:spPr>
          <a:xfrm>
            <a:off x="457200" y="2667000"/>
            <a:ext cx="8229600" cy="34591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endParaRPr lang="en-CA" sz="2400" dirty="0">
              <a:solidFill>
                <a:schemeClr val="tx1"/>
              </a:solidFill>
            </a:endParaRPr>
          </a:p>
        </p:txBody>
      </p:sp>
      <p:sp>
        <p:nvSpPr>
          <p:cNvPr id="3" name="Title 2"/>
          <p:cNvSpPr>
            <a:spLocks noGrp="1"/>
          </p:cNvSpPr>
          <p:nvPr>
            <p:ph type="title"/>
          </p:nvPr>
        </p:nvSpPr>
        <p:spPr>
          <a:xfrm>
            <a:off x="683568" y="-18256"/>
            <a:ext cx="7772400" cy="1143000"/>
          </a:xfrm>
        </p:spPr>
        <p:txBody>
          <a:bodyPr/>
          <a:lstStyle/>
          <a:p>
            <a:pPr algn="ctr"/>
            <a:r>
              <a:rPr lang="en-CA" dirty="0"/>
              <a:t>Outreach &amp; Education</a:t>
            </a:r>
          </a:p>
        </p:txBody>
      </p:sp>
      <p:sp>
        <p:nvSpPr>
          <p:cNvPr id="4" name="Content Placeholder 3"/>
          <p:cNvSpPr>
            <a:spLocks noGrp="1"/>
          </p:cNvSpPr>
          <p:nvPr>
            <p:ph sz="quarter" idx="1"/>
          </p:nvPr>
        </p:nvSpPr>
        <p:spPr>
          <a:xfrm>
            <a:off x="-9976" y="1161256"/>
            <a:ext cx="6454184" cy="4572000"/>
          </a:xfrm>
        </p:spPr>
        <p:txBody>
          <a:bodyPr>
            <a:normAutofit/>
          </a:bodyPr>
          <a:lstStyle/>
          <a:p>
            <a:r>
              <a:rPr lang="en-US" sz="2400" dirty="0"/>
              <a:t>Central component of program outreach &amp; education through:</a:t>
            </a:r>
          </a:p>
          <a:p>
            <a:pPr lvl="1"/>
            <a:r>
              <a:rPr lang="en-US" sz="2200" dirty="0"/>
              <a:t>Promoting Clean, Drain, Dry message</a:t>
            </a:r>
          </a:p>
          <a:p>
            <a:pPr lvl="1"/>
            <a:r>
              <a:rPr lang="en-US" sz="2200" dirty="0"/>
              <a:t>Outreach campaigns targeting boating industry (marinas, commercial haulers)</a:t>
            </a:r>
          </a:p>
          <a:p>
            <a:r>
              <a:rPr lang="en-US" sz="2400" dirty="0"/>
              <a:t>Attendance at boating/outdoor shows and events </a:t>
            </a:r>
          </a:p>
          <a:p>
            <a:r>
              <a:rPr lang="en-US" sz="2400" dirty="0"/>
              <a:t>Working with international boating events to inspect and when necessary decontaminate boats </a:t>
            </a:r>
          </a:p>
          <a:p>
            <a:endParaRPr lang="en-US" sz="2400" dirty="0"/>
          </a:p>
          <a:p>
            <a:endParaRPr lang="en-US" dirty="0"/>
          </a:p>
          <a:p>
            <a:endParaRPr lang="en-CA"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094"/>
          <a:stretch/>
        </p:blipFill>
        <p:spPr>
          <a:xfrm>
            <a:off x="6015476" y="3573016"/>
            <a:ext cx="3128524" cy="1874911"/>
          </a:xfrm>
          <a:prstGeom prst="rect">
            <a:avLst/>
          </a:prstGeom>
          <a:ln>
            <a:solidFill>
              <a:schemeClr val="tx1"/>
            </a:solidFill>
          </a:ln>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585"/>
          <a:stretch/>
        </p:blipFill>
        <p:spPr bwMode="auto">
          <a:xfrm>
            <a:off x="6692730" y="1196752"/>
            <a:ext cx="2127742" cy="20947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09190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288" y="-99392"/>
            <a:ext cx="6923112" cy="1143000"/>
          </a:xfrm>
        </p:spPr>
        <p:txBody>
          <a:bodyPr>
            <a:normAutofit/>
          </a:bodyPr>
          <a:lstStyle/>
          <a:p>
            <a:r>
              <a:rPr lang="en-CA" sz="4000" dirty="0"/>
              <a:t>Lake Monitoring</a:t>
            </a:r>
          </a:p>
        </p:txBody>
      </p:sp>
      <p:sp>
        <p:nvSpPr>
          <p:cNvPr id="4" name="Slide Number Placeholder 3"/>
          <p:cNvSpPr>
            <a:spLocks noGrp="1"/>
          </p:cNvSpPr>
          <p:nvPr>
            <p:ph type="sldNum" sz="quarter" idx="12"/>
          </p:nvPr>
        </p:nvSpPr>
        <p:spPr/>
        <p:txBody>
          <a:bodyPr/>
          <a:lstStyle/>
          <a:p>
            <a:fld id="{B5C68816-8F83-4CDE-A130-9A97B66550F3}" type="slidenum">
              <a:rPr lang="en-CA" smtClean="0"/>
              <a:t>21</a:t>
            </a:fld>
            <a:endParaRPr lang="en-CA"/>
          </a:p>
        </p:txBody>
      </p:sp>
      <p:sp>
        <p:nvSpPr>
          <p:cNvPr id="6" name="Content Placeholder 3"/>
          <p:cNvSpPr txBox="1">
            <a:spLocks/>
          </p:cNvSpPr>
          <p:nvPr/>
        </p:nvSpPr>
        <p:spPr>
          <a:xfrm>
            <a:off x="-15302" y="913411"/>
            <a:ext cx="3435174" cy="4968552"/>
          </a:xfrm>
          <a:prstGeom prst="rect">
            <a:avLst/>
          </a:prstGeom>
        </p:spPr>
        <p:txBody>
          <a:bodyPr>
            <a:noAutofit/>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pPr marL="457200" indent="-457200" algn="l">
              <a:buClrTx/>
              <a:buSzPct val="89000"/>
              <a:buFont typeface="Arial" panose="020B0604020202020204" pitchFamily="34" charset="0"/>
              <a:buChar char="•"/>
            </a:pPr>
            <a:r>
              <a:rPr lang="en-US" sz="2200" dirty="0">
                <a:solidFill>
                  <a:schemeClr val="tx1"/>
                </a:solidFill>
              </a:rPr>
              <a:t>Plankton tow samples analyzed for ZQM veliger detection</a:t>
            </a:r>
            <a:endParaRPr lang="en-CA" sz="2200" dirty="0">
              <a:solidFill>
                <a:schemeClr val="tx1"/>
              </a:solidFill>
            </a:endParaRPr>
          </a:p>
          <a:p>
            <a:pPr marL="800100" lvl="2" indent="-342900" algn="l">
              <a:spcBef>
                <a:spcPts val="580"/>
              </a:spcBef>
              <a:buClrTx/>
              <a:buSzPct val="89000"/>
              <a:buFont typeface="Arial" panose="020B0604020202020204" pitchFamily="34" charset="0"/>
              <a:buChar char="•"/>
            </a:pPr>
            <a:r>
              <a:rPr lang="en-CA" sz="2200" dirty="0"/>
              <a:t>Monitoring since 2011</a:t>
            </a:r>
          </a:p>
          <a:p>
            <a:pPr marL="800100" lvl="2" indent="-342900" algn="l">
              <a:spcBef>
                <a:spcPts val="580"/>
              </a:spcBef>
              <a:buClrTx/>
              <a:buSzPct val="89000"/>
              <a:buFont typeface="Arial" panose="020B0604020202020204" pitchFamily="34" charset="0"/>
              <a:buChar char="•"/>
            </a:pPr>
            <a:r>
              <a:rPr lang="en-CA" sz="2200" dirty="0"/>
              <a:t>In 2017, 400 samples collected from just over 100 lakes –all negative </a:t>
            </a:r>
            <a:r>
              <a:rPr lang="en-US" sz="2200" dirty="0"/>
              <a:t>for ZQM </a:t>
            </a:r>
            <a:r>
              <a:rPr lang="en-US" sz="2200" dirty="0" err="1"/>
              <a:t>veligers</a:t>
            </a:r>
            <a:endParaRPr lang="en-US" sz="2200" dirty="0"/>
          </a:p>
          <a:p>
            <a:pPr marL="800100" lvl="2" indent="-342900" algn="l">
              <a:spcBef>
                <a:spcPts val="580"/>
              </a:spcBef>
              <a:buClrTx/>
              <a:buSzPct val="89000"/>
              <a:buFont typeface="Arial" panose="020B0604020202020204" pitchFamily="34" charset="0"/>
              <a:buChar char="•"/>
            </a:pPr>
            <a:r>
              <a:rPr lang="en-US" sz="2200" dirty="0"/>
              <a:t>Samples collected by partnering groups and Ministry staff.</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288" y="1112381"/>
            <a:ext cx="5607208" cy="4332843"/>
          </a:xfrm>
          <a:prstGeom prst="rect">
            <a:avLst/>
          </a:prstGeom>
        </p:spPr>
      </p:pic>
    </p:spTree>
    <p:extLst>
      <p:ext uri="{BB962C8B-B14F-4D97-AF65-F5344CB8AC3E}">
        <p14:creationId xmlns:p14="http://schemas.microsoft.com/office/powerpoint/2010/main" val="363172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272" y="116632"/>
            <a:ext cx="6923112" cy="1143000"/>
          </a:xfrm>
        </p:spPr>
        <p:txBody>
          <a:bodyPr/>
          <a:lstStyle/>
          <a:p>
            <a:r>
              <a:rPr lang="en-CA" dirty="0"/>
              <a:t>2018 Season</a:t>
            </a:r>
          </a:p>
        </p:txBody>
      </p:sp>
      <p:sp>
        <p:nvSpPr>
          <p:cNvPr id="4" name="Slide Number Placeholder 3"/>
          <p:cNvSpPr>
            <a:spLocks noGrp="1"/>
          </p:cNvSpPr>
          <p:nvPr>
            <p:ph type="sldNum" sz="quarter" idx="12"/>
          </p:nvPr>
        </p:nvSpPr>
        <p:spPr/>
        <p:txBody>
          <a:bodyPr/>
          <a:lstStyle/>
          <a:p>
            <a:fld id="{B5C68816-8F83-4CDE-A130-9A97B66550F3}" type="slidenum">
              <a:rPr lang="en-CA" smtClean="0"/>
              <a:t>22</a:t>
            </a:fld>
            <a:endParaRPr lang="en-CA"/>
          </a:p>
        </p:txBody>
      </p:sp>
      <p:graphicFrame>
        <p:nvGraphicFramePr>
          <p:cNvPr id="5" name="Content Placeholder 5"/>
          <p:cNvGraphicFramePr>
            <a:graphicFrameLocks/>
          </p:cNvGraphicFramePr>
          <p:nvPr>
            <p:extLst>
              <p:ext uri="{D42A27DB-BD31-4B8C-83A1-F6EECF244321}">
                <p14:modId xmlns:p14="http://schemas.microsoft.com/office/powerpoint/2010/main" val="2461838079"/>
              </p:ext>
            </p:extLst>
          </p:nvPr>
        </p:nvGraphicFramePr>
        <p:xfrm>
          <a:off x="264720" y="1268760"/>
          <a:ext cx="8612971" cy="4057556"/>
        </p:xfrm>
        <a:graphic>
          <a:graphicData uri="http://schemas.openxmlformats.org/drawingml/2006/table">
            <a:tbl>
              <a:tblPr firstRow="1" bandRow="1">
                <a:tableStyleId>{5C22544A-7EE6-4342-B048-85BDC9FD1C3A}</a:tableStyleId>
              </a:tblPr>
              <a:tblGrid>
                <a:gridCol w="2356860">
                  <a:extLst>
                    <a:ext uri="{9D8B030D-6E8A-4147-A177-3AD203B41FA5}">
                      <a16:colId xmlns:a16="http://schemas.microsoft.com/office/drawing/2014/main" xmlns="" val="20000"/>
                    </a:ext>
                  </a:extLst>
                </a:gridCol>
                <a:gridCol w="1466353">
                  <a:extLst>
                    <a:ext uri="{9D8B030D-6E8A-4147-A177-3AD203B41FA5}">
                      <a16:colId xmlns:a16="http://schemas.microsoft.com/office/drawing/2014/main" xmlns="" val="20001"/>
                    </a:ext>
                  </a:extLst>
                </a:gridCol>
                <a:gridCol w="1596586">
                  <a:extLst>
                    <a:ext uri="{9D8B030D-6E8A-4147-A177-3AD203B41FA5}">
                      <a16:colId xmlns:a16="http://schemas.microsoft.com/office/drawing/2014/main" xmlns="" val="20002"/>
                    </a:ext>
                  </a:extLst>
                </a:gridCol>
                <a:gridCol w="1596586">
                  <a:extLst>
                    <a:ext uri="{9D8B030D-6E8A-4147-A177-3AD203B41FA5}">
                      <a16:colId xmlns:a16="http://schemas.microsoft.com/office/drawing/2014/main" xmlns="" val="20003"/>
                    </a:ext>
                  </a:extLst>
                </a:gridCol>
                <a:gridCol w="1596586">
                  <a:extLst>
                    <a:ext uri="{9D8B030D-6E8A-4147-A177-3AD203B41FA5}">
                      <a16:colId xmlns:a16="http://schemas.microsoft.com/office/drawing/2014/main" xmlns="" val="20004"/>
                    </a:ext>
                  </a:extLst>
                </a:gridCol>
              </a:tblGrid>
              <a:tr h="466556">
                <a:tc>
                  <a:txBody>
                    <a:bodyPr/>
                    <a:lstStyle/>
                    <a:p>
                      <a:endParaRPr lang="en-CA" sz="1900" dirty="0"/>
                    </a:p>
                  </a:txBody>
                  <a:tcPr marL="91424" marR="91424">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dirty="0"/>
                        <a:t>2015 </a:t>
                      </a:r>
                      <a:endParaRPr lang="en-CA" sz="1900" b="1"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1" dirty="0">
                          <a:solidFill>
                            <a:schemeClr val="bg1"/>
                          </a:solidFill>
                        </a:rPr>
                        <a:t>2016</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1" dirty="0">
                          <a:solidFill>
                            <a:schemeClr val="bg1"/>
                          </a:solidFill>
                        </a:rPr>
                        <a:t>2017</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1" dirty="0">
                          <a:solidFill>
                            <a:schemeClr val="bg1"/>
                          </a:solidFill>
                        </a:rPr>
                        <a:t>2018</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0"/>
                  </a:ext>
                </a:extLst>
              </a:tr>
              <a:tr h="645958">
                <a:tc>
                  <a:txBody>
                    <a:bodyPr/>
                    <a:lstStyle/>
                    <a:p>
                      <a:pPr algn="ctr"/>
                      <a:r>
                        <a:rPr lang="en-CA" sz="1900" b="0" dirty="0"/>
                        <a:t>Inspection Stations</a:t>
                      </a:r>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0" dirty="0"/>
                        <a:t>Roving </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0" dirty="0">
                          <a:solidFill>
                            <a:schemeClr val="tx1"/>
                          </a:solidFill>
                        </a:rPr>
                        <a:t>8</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0" dirty="0">
                          <a:solidFill>
                            <a:schemeClr val="tx1"/>
                          </a:solidFill>
                        </a:rPr>
                        <a:t>10 </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1" dirty="0">
                          <a:solidFill>
                            <a:schemeClr val="tx1"/>
                          </a:solidFill>
                        </a:rPr>
                        <a:t>12</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1"/>
                  </a:ext>
                </a:extLst>
              </a:tr>
              <a:tr h="735242">
                <a:tc>
                  <a:txBody>
                    <a:bodyPr/>
                    <a:lstStyle/>
                    <a:p>
                      <a:pPr algn="ctr"/>
                      <a:r>
                        <a:rPr lang="en-CA" sz="1900" b="0" dirty="0"/>
                        <a:t>Number of Auxiliary</a:t>
                      </a:r>
                      <a:r>
                        <a:rPr lang="en-CA" sz="1900" b="0" baseline="0" dirty="0"/>
                        <a:t> Conservation Officers</a:t>
                      </a:r>
                      <a:endParaRPr lang="en-CA" sz="1900" b="0" dirty="0"/>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US" sz="1900" b="0" dirty="0"/>
                        <a:t>12</a:t>
                      </a:r>
                      <a:endParaRPr lang="en-CA" sz="1900" b="0" dirty="0"/>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0" dirty="0">
                          <a:solidFill>
                            <a:schemeClr val="tx1"/>
                          </a:solidFill>
                        </a:rPr>
                        <a:t>32</a:t>
                      </a:r>
                      <a:r>
                        <a:rPr lang="en-CA" sz="1900" b="0" baseline="0" dirty="0">
                          <a:solidFill>
                            <a:schemeClr val="tx1"/>
                          </a:solidFill>
                        </a:rPr>
                        <a:t> </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0" baseline="0" dirty="0">
                          <a:solidFill>
                            <a:schemeClr val="tx1"/>
                          </a:solidFill>
                        </a:rPr>
                        <a:t>65</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r>
                        <a:rPr lang="en-CA" sz="1900" b="1" baseline="0" dirty="0">
                          <a:solidFill>
                            <a:schemeClr val="tx1"/>
                          </a:solidFill>
                        </a:rPr>
                        <a:t>64*</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2"/>
                  </a:ext>
                </a:extLst>
              </a:tr>
              <a:tr h="1176173">
                <a:tc>
                  <a:txBody>
                    <a:bodyPr/>
                    <a:lstStyle/>
                    <a:p>
                      <a:pPr algn="ctr"/>
                      <a:r>
                        <a:rPr lang="en-CA" sz="1900" b="0" dirty="0"/>
                        <a:t>Hours</a:t>
                      </a:r>
                      <a:r>
                        <a:rPr lang="en-CA" sz="1900" b="0" baseline="0" dirty="0"/>
                        <a:t> of Operation</a:t>
                      </a:r>
                      <a:endParaRPr lang="en-CA" sz="1900" b="0" dirty="0"/>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b="0" dirty="0"/>
                        <a:t>5 days/week</a:t>
                      </a:r>
                      <a:r>
                        <a:rPr lang="en-US" sz="1900" b="0" baseline="0" dirty="0"/>
                        <a:t> &amp; 7hrs/day</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0" dirty="0">
                          <a:solidFill>
                            <a:schemeClr val="tx1"/>
                          </a:solidFill>
                        </a:rPr>
                        <a:t>7 days/week &amp; 10hrs/day</a:t>
                      </a:r>
                      <a:r>
                        <a:rPr lang="en-CA" sz="1900" b="0" baseline="0" dirty="0">
                          <a:solidFill>
                            <a:schemeClr val="tx1"/>
                          </a:solidFill>
                        </a:rPr>
                        <a:t> </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0" dirty="0">
                          <a:solidFill>
                            <a:schemeClr val="tx1"/>
                          </a:solidFill>
                        </a:rPr>
                        <a:t>9 stations</a:t>
                      </a:r>
                      <a:r>
                        <a:rPr lang="en-CA" sz="1900" b="0" baseline="0" dirty="0">
                          <a:solidFill>
                            <a:schemeClr val="tx1"/>
                          </a:solidFill>
                        </a:rPr>
                        <a:t> dawn-dusk 7 days/week, 1 station 24hrs</a:t>
                      </a:r>
                      <a:endParaRPr lang="en-CA" sz="1900" b="0" dirty="0">
                        <a:solidFill>
                          <a:schemeClr val="tx1"/>
                        </a:solidFill>
                      </a:endParaRP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1" dirty="0">
                          <a:solidFill>
                            <a:schemeClr val="tx1"/>
                          </a:solidFill>
                        </a:rPr>
                        <a:t>1 station 24hrs, 5 dawn to dusk, 6 10hrs/day</a:t>
                      </a: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3"/>
                  </a:ext>
                </a:extLst>
              </a:tr>
              <a:tr h="913859">
                <a:tc>
                  <a:txBody>
                    <a:bodyPr/>
                    <a:lstStyle/>
                    <a:p>
                      <a:pPr algn="ctr"/>
                      <a:r>
                        <a:rPr lang="en-CA" sz="1900" b="0" dirty="0"/>
                        <a:t>Inspection Season</a:t>
                      </a:r>
                    </a:p>
                  </a:txBody>
                  <a:tcPr marL="91424" marR="91424"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0" dirty="0"/>
                        <a:t>June-October</a:t>
                      </a: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0" dirty="0">
                          <a:solidFill>
                            <a:schemeClr val="tx1"/>
                          </a:solidFill>
                        </a:rPr>
                        <a:t>April</a:t>
                      </a:r>
                      <a:r>
                        <a:rPr lang="en-CA" sz="1900" b="0" baseline="0" dirty="0">
                          <a:solidFill>
                            <a:schemeClr val="tx1"/>
                          </a:solidFill>
                        </a:rPr>
                        <a:t> to Sept/Oct</a:t>
                      </a:r>
                      <a:endParaRPr lang="en-CA" sz="1900" b="0" dirty="0">
                        <a:solidFill>
                          <a:schemeClr val="tx1"/>
                        </a:solidFill>
                      </a:endParaRP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0" dirty="0">
                          <a:solidFill>
                            <a:schemeClr val="tx1"/>
                          </a:solidFill>
                        </a:rPr>
                        <a:t>April/June</a:t>
                      </a:r>
                      <a:r>
                        <a:rPr lang="en-CA" sz="1900" b="0" baseline="0" dirty="0">
                          <a:solidFill>
                            <a:schemeClr val="tx1"/>
                          </a:solidFill>
                        </a:rPr>
                        <a:t> to mid November</a:t>
                      </a:r>
                      <a:endParaRPr lang="en-CA" sz="1900" b="0" dirty="0">
                        <a:solidFill>
                          <a:schemeClr val="tx1"/>
                        </a:solidFill>
                      </a:endParaRPr>
                    </a:p>
                  </a:txBody>
                  <a:tcPr marL="91424" marR="91424"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900" b="1" dirty="0">
                          <a:solidFill>
                            <a:schemeClr val="tx1"/>
                          </a:solidFill>
                        </a:rPr>
                        <a:t>April</a:t>
                      </a:r>
                      <a:r>
                        <a:rPr lang="en-CA" sz="1900" b="1" baseline="0" dirty="0">
                          <a:solidFill>
                            <a:schemeClr val="tx1"/>
                          </a:solidFill>
                        </a:rPr>
                        <a:t> to end of Sep and Oct</a:t>
                      </a:r>
                      <a:endParaRPr lang="en-CA" sz="1900" b="1" dirty="0">
                        <a:solidFill>
                          <a:schemeClr val="tx1"/>
                        </a:solidFill>
                      </a:endParaRPr>
                    </a:p>
                  </a:txBody>
                  <a:tcPr marL="91424" marR="91424"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4"/>
                  </a:ext>
                </a:extLst>
              </a:tr>
            </a:tbl>
          </a:graphicData>
        </a:graphic>
      </p:graphicFrame>
      <p:sp>
        <p:nvSpPr>
          <p:cNvPr id="6" name="TextBox 5"/>
          <p:cNvSpPr txBox="1"/>
          <p:nvPr/>
        </p:nvSpPr>
        <p:spPr>
          <a:xfrm>
            <a:off x="179512" y="5373216"/>
            <a:ext cx="5768374" cy="369332"/>
          </a:xfrm>
          <a:prstGeom prst="rect">
            <a:avLst/>
          </a:prstGeom>
          <a:noFill/>
        </p:spPr>
        <p:txBody>
          <a:bodyPr wrap="none" rtlCol="0">
            <a:spAutoFit/>
          </a:bodyPr>
          <a:lstStyle/>
          <a:p>
            <a:r>
              <a:rPr lang="en-CA" dirty="0"/>
              <a:t>*Plus two dedicated Sgt’s in COS touring inspection stations</a:t>
            </a:r>
          </a:p>
        </p:txBody>
      </p:sp>
    </p:spTree>
    <p:extLst>
      <p:ext uri="{BB962C8B-B14F-4D97-AF65-F5344CB8AC3E}">
        <p14:creationId xmlns:p14="http://schemas.microsoft.com/office/powerpoint/2010/main" val="1225436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296" y="-171400"/>
            <a:ext cx="6923112" cy="1143000"/>
          </a:xfrm>
        </p:spPr>
        <p:txBody>
          <a:bodyPr/>
          <a:lstStyle/>
          <a:p>
            <a:r>
              <a:rPr lang="en-CA" dirty="0"/>
              <a:t>2018 Inspection Stations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7705" y="713332"/>
            <a:ext cx="5712674" cy="5236618"/>
          </a:xfrm>
        </p:spPr>
      </p:pic>
      <p:sp>
        <p:nvSpPr>
          <p:cNvPr id="4" name="Slide Number Placeholder 3"/>
          <p:cNvSpPr>
            <a:spLocks noGrp="1"/>
          </p:cNvSpPr>
          <p:nvPr>
            <p:ph type="sldNum" sz="quarter" idx="12"/>
          </p:nvPr>
        </p:nvSpPr>
        <p:spPr/>
        <p:txBody>
          <a:bodyPr/>
          <a:lstStyle/>
          <a:p>
            <a:fld id="{B5C68816-8F83-4CDE-A130-9A97B66550F3}" type="slidenum">
              <a:rPr lang="en-CA" smtClean="0"/>
              <a:t>23</a:t>
            </a:fld>
            <a:endParaRPr lang="en-CA"/>
          </a:p>
        </p:txBody>
      </p:sp>
    </p:spTree>
    <p:extLst>
      <p:ext uri="{BB962C8B-B14F-4D97-AF65-F5344CB8AC3E}">
        <p14:creationId xmlns:p14="http://schemas.microsoft.com/office/powerpoint/2010/main" val="935464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99392"/>
            <a:ext cx="6923112" cy="1143000"/>
          </a:xfrm>
        </p:spPr>
        <p:txBody>
          <a:bodyPr>
            <a:normAutofit fontScale="90000"/>
          </a:bodyPr>
          <a:lstStyle/>
          <a:p>
            <a:r>
              <a:rPr lang="en-CA" dirty="0"/>
              <a:t>New Watercraft Inspection Signs</a:t>
            </a:r>
          </a:p>
        </p:txBody>
      </p:sp>
      <p:sp>
        <p:nvSpPr>
          <p:cNvPr id="4" name="Slide Number Placeholder 3"/>
          <p:cNvSpPr>
            <a:spLocks noGrp="1"/>
          </p:cNvSpPr>
          <p:nvPr>
            <p:ph type="sldNum" sz="quarter" idx="12"/>
          </p:nvPr>
        </p:nvSpPr>
        <p:spPr/>
        <p:txBody>
          <a:bodyPr/>
          <a:lstStyle/>
          <a:p>
            <a:fld id="{B5C68816-8F83-4CDE-A130-9A97B66550F3}" type="slidenum">
              <a:rPr lang="en-CA" smtClean="0"/>
              <a:t>24</a:t>
            </a:fld>
            <a:endParaRPr lang="en-CA"/>
          </a:p>
        </p:txBody>
      </p:sp>
      <p:graphicFrame>
        <p:nvGraphicFramePr>
          <p:cNvPr id="3" name="Object 2"/>
          <p:cNvGraphicFramePr>
            <a:graphicFrameLocks noChangeAspect="1"/>
          </p:cNvGraphicFramePr>
          <p:nvPr>
            <p:extLst>
              <p:ext uri="{D42A27DB-BD31-4B8C-83A1-F6EECF244321}">
                <p14:modId xmlns:p14="http://schemas.microsoft.com/office/powerpoint/2010/main" val="1061626621"/>
              </p:ext>
            </p:extLst>
          </p:nvPr>
        </p:nvGraphicFramePr>
        <p:xfrm>
          <a:off x="3059832" y="2230519"/>
          <a:ext cx="3096344" cy="3606297"/>
        </p:xfrm>
        <a:graphic>
          <a:graphicData uri="http://schemas.openxmlformats.org/presentationml/2006/ole">
            <mc:AlternateContent xmlns:mc="http://schemas.openxmlformats.org/markup-compatibility/2006">
              <mc:Choice xmlns:v="urn:schemas-microsoft-com:vml" Requires="v">
                <p:oleObj spid="_x0000_s2191" name="Acrobat Document" r:id="rId4" imgW="32403972" imgH="37747512" progId="Acrobat.Document.2015">
                  <p:embed/>
                </p:oleObj>
              </mc:Choice>
              <mc:Fallback>
                <p:oleObj name="Acrobat Document" r:id="rId4" imgW="32403972" imgH="37747512" progId="Acrobat.Document.2015">
                  <p:embed/>
                  <p:pic>
                    <p:nvPicPr>
                      <p:cNvPr id="0" name=""/>
                      <p:cNvPicPr/>
                      <p:nvPr/>
                    </p:nvPicPr>
                    <p:blipFill>
                      <a:blip r:embed="rId5"/>
                      <a:stretch>
                        <a:fillRect/>
                      </a:stretch>
                    </p:blipFill>
                    <p:spPr>
                      <a:xfrm>
                        <a:off x="3059832" y="2230519"/>
                        <a:ext cx="3096344" cy="360629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009189209"/>
              </p:ext>
            </p:extLst>
          </p:nvPr>
        </p:nvGraphicFramePr>
        <p:xfrm>
          <a:off x="107504" y="1052736"/>
          <a:ext cx="3024336" cy="3024336"/>
        </p:xfrm>
        <a:graphic>
          <a:graphicData uri="http://schemas.openxmlformats.org/presentationml/2006/ole">
            <mc:AlternateContent xmlns:mc="http://schemas.openxmlformats.org/markup-compatibility/2006">
              <mc:Choice xmlns:v="urn:schemas-microsoft-com:vml" Requires="v">
                <p:oleObj spid="_x0000_s2192" name="Acrobat Document" r:id="rId6" imgW="32403972" imgH="32403907" progId="Acrobat.Document.2015">
                  <p:embed/>
                </p:oleObj>
              </mc:Choice>
              <mc:Fallback>
                <p:oleObj name="Acrobat Document" r:id="rId6" imgW="32403972" imgH="32403907" progId="Acrobat.Document.2015">
                  <p:embed/>
                  <p:pic>
                    <p:nvPicPr>
                      <p:cNvPr id="0" name=""/>
                      <p:cNvPicPr/>
                      <p:nvPr/>
                    </p:nvPicPr>
                    <p:blipFill>
                      <a:blip r:embed="rId7"/>
                      <a:stretch>
                        <a:fillRect/>
                      </a:stretch>
                    </p:blipFill>
                    <p:spPr>
                      <a:xfrm>
                        <a:off x="107504" y="1052736"/>
                        <a:ext cx="3024336" cy="302433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898523660"/>
              </p:ext>
            </p:extLst>
          </p:nvPr>
        </p:nvGraphicFramePr>
        <p:xfrm>
          <a:off x="6156176" y="980728"/>
          <a:ext cx="2857524" cy="3328144"/>
        </p:xfrm>
        <a:graphic>
          <a:graphicData uri="http://schemas.openxmlformats.org/presentationml/2006/ole">
            <mc:AlternateContent xmlns:mc="http://schemas.openxmlformats.org/markup-compatibility/2006">
              <mc:Choice xmlns:v="urn:schemas-microsoft-com:vml" Requires="v">
                <p:oleObj spid="_x0000_s2193" name="Acrobat Document" r:id="rId8" imgW="32403972" imgH="37747512" progId="Acrobat.Document.2015">
                  <p:embed/>
                </p:oleObj>
              </mc:Choice>
              <mc:Fallback>
                <p:oleObj name="Acrobat Document" r:id="rId8" imgW="32403972" imgH="37747512" progId="Acrobat.Document.2015">
                  <p:embed/>
                  <p:pic>
                    <p:nvPicPr>
                      <p:cNvPr id="0" name=""/>
                      <p:cNvPicPr/>
                      <p:nvPr/>
                    </p:nvPicPr>
                    <p:blipFill>
                      <a:blip r:embed="rId9"/>
                      <a:stretch>
                        <a:fillRect/>
                      </a:stretch>
                    </p:blipFill>
                    <p:spPr>
                      <a:xfrm>
                        <a:off x="6156176" y="980728"/>
                        <a:ext cx="2857524" cy="3328144"/>
                      </a:xfrm>
                      <a:prstGeom prst="rect">
                        <a:avLst/>
                      </a:prstGeom>
                    </p:spPr>
                  </p:pic>
                </p:oleObj>
              </mc:Fallback>
            </mc:AlternateContent>
          </a:graphicData>
        </a:graphic>
      </p:graphicFrame>
    </p:spTree>
    <p:extLst>
      <p:ext uri="{BB962C8B-B14F-4D97-AF65-F5344CB8AC3E}">
        <p14:creationId xmlns:p14="http://schemas.microsoft.com/office/powerpoint/2010/main" val="2310602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71400"/>
            <a:ext cx="6923112" cy="1143000"/>
          </a:xfrm>
        </p:spPr>
        <p:txBody>
          <a:bodyPr>
            <a:normAutofit/>
          </a:bodyPr>
          <a:lstStyle/>
          <a:p>
            <a:r>
              <a:rPr lang="en-CA" dirty="0"/>
              <a:t>Expansion of the K9 Unit</a:t>
            </a:r>
          </a:p>
        </p:txBody>
      </p:sp>
      <p:sp>
        <p:nvSpPr>
          <p:cNvPr id="3" name="Content Placeholder 2"/>
          <p:cNvSpPr>
            <a:spLocks noGrp="1"/>
          </p:cNvSpPr>
          <p:nvPr>
            <p:ph idx="1"/>
          </p:nvPr>
        </p:nvSpPr>
        <p:spPr>
          <a:xfrm>
            <a:off x="35496" y="1124744"/>
            <a:ext cx="4042792" cy="4349080"/>
          </a:xfrm>
        </p:spPr>
        <p:txBody>
          <a:bodyPr/>
          <a:lstStyle/>
          <a:p>
            <a:r>
              <a:rPr lang="en-CA" dirty="0"/>
              <a:t>K9 Major will be joining Kilo in the 2019 season once he has completed his training</a:t>
            </a:r>
          </a:p>
        </p:txBody>
      </p:sp>
      <p:sp>
        <p:nvSpPr>
          <p:cNvPr id="4" name="Slide Number Placeholder 3"/>
          <p:cNvSpPr>
            <a:spLocks noGrp="1"/>
          </p:cNvSpPr>
          <p:nvPr>
            <p:ph type="sldNum" sz="quarter" idx="12"/>
          </p:nvPr>
        </p:nvSpPr>
        <p:spPr/>
        <p:txBody>
          <a:bodyPr/>
          <a:lstStyle/>
          <a:p>
            <a:fld id="{B5C68816-8F83-4CDE-A130-9A97B66550F3}" type="slidenum">
              <a:rPr lang="en-CA" smtClean="0"/>
              <a:t>25</a:t>
            </a:fld>
            <a:endParaRPr lang="en-CA"/>
          </a:p>
        </p:txBody>
      </p:sp>
      <p:pic>
        <p:nvPicPr>
          <p:cNvPr id="1026" name="31AC0313-3469-4ED0-A28F-6F9B5B523939" descr="image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667" t="6249" r="15731"/>
          <a:stretch/>
        </p:blipFill>
        <p:spPr bwMode="auto">
          <a:xfrm rot="5400000">
            <a:off x="3957400" y="895551"/>
            <a:ext cx="4973615" cy="489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3656961"/>
            <a:ext cx="1769073" cy="2292319"/>
          </a:xfrm>
          <a:prstGeom prst="rect">
            <a:avLst/>
          </a:prstGeom>
        </p:spPr>
      </p:pic>
    </p:spTree>
    <p:extLst>
      <p:ext uri="{BB962C8B-B14F-4D97-AF65-F5344CB8AC3E}">
        <p14:creationId xmlns:p14="http://schemas.microsoft.com/office/powerpoint/2010/main" val="3793698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7280" y="-99392"/>
            <a:ext cx="6923112" cy="1143000"/>
          </a:xfrm>
        </p:spPr>
        <p:txBody>
          <a:bodyPr/>
          <a:lstStyle/>
          <a:p>
            <a:r>
              <a:rPr lang="en-CA" dirty="0"/>
              <a:t>Updated Website</a:t>
            </a:r>
          </a:p>
        </p:txBody>
      </p:sp>
      <p:sp>
        <p:nvSpPr>
          <p:cNvPr id="3" name="Content Placeholder 2"/>
          <p:cNvSpPr>
            <a:spLocks noGrp="1"/>
          </p:cNvSpPr>
          <p:nvPr>
            <p:ph idx="1"/>
          </p:nvPr>
        </p:nvSpPr>
        <p:spPr>
          <a:xfrm>
            <a:off x="179512" y="1312168"/>
            <a:ext cx="6048672" cy="4349080"/>
          </a:xfrm>
        </p:spPr>
        <p:txBody>
          <a:bodyPr>
            <a:normAutofit/>
          </a:bodyPr>
          <a:lstStyle/>
          <a:p>
            <a:r>
              <a:rPr lang="en-CA" sz="2800" dirty="0"/>
              <a:t>Updates to program website </a:t>
            </a:r>
            <a:r>
              <a:rPr lang="en-CA" sz="2800" dirty="0">
                <a:hlinkClick r:id="rId3"/>
              </a:rPr>
              <a:t>gov.bc.ca/</a:t>
            </a:r>
            <a:r>
              <a:rPr lang="en-CA" sz="2800" dirty="0" err="1">
                <a:hlinkClick r:id="rId3"/>
              </a:rPr>
              <a:t>invasivemussels</a:t>
            </a:r>
            <a:r>
              <a:rPr lang="en-CA" sz="2800" dirty="0"/>
              <a:t> </a:t>
            </a:r>
          </a:p>
          <a:p>
            <a:r>
              <a:rPr lang="en-CA" sz="2800" dirty="0"/>
              <a:t>Links to Program reports, EDRR plan, Lake Monitoring Field protocol </a:t>
            </a:r>
          </a:p>
          <a:p>
            <a:r>
              <a:rPr lang="en-CA" sz="2800" dirty="0"/>
              <a:t>Information about 2018 watercraft inspection stations and links to Conservation Officer Service social media </a:t>
            </a:r>
          </a:p>
        </p:txBody>
      </p:sp>
      <p:sp>
        <p:nvSpPr>
          <p:cNvPr id="4" name="Slide Number Placeholder 3"/>
          <p:cNvSpPr>
            <a:spLocks noGrp="1"/>
          </p:cNvSpPr>
          <p:nvPr>
            <p:ph type="sldNum" sz="quarter" idx="12"/>
          </p:nvPr>
        </p:nvSpPr>
        <p:spPr/>
        <p:txBody>
          <a:bodyPr/>
          <a:lstStyle/>
          <a:p>
            <a:fld id="{B5C68816-8F83-4CDE-A130-9A97B66550F3}" type="slidenum">
              <a:rPr lang="en-CA" smtClean="0"/>
              <a:t>26</a:t>
            </a:fld>
            <a:endParaRPr lang="en-CA"/>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72" y="908720"/>
            <a:ext cx="3200428" cy="251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362101"/>
            <a:ext cx="3027223" cy="265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04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6984776" cy="1368152"/>
          </a:xfrm>
        </p:spPr>
        <p:txBody>
          <a:bodyPr>
            <a:normAutofit/>
          </a:bodyPr>
          <a:lstStyle/>
          <a:p>
            <a:r>
              <a:rPr lang="en-CA" dirty="0"/>
              <a:t>2018 Watercraft Inspections </a:t>
            </a:r>
            <a:br>
              <a:rPr lang="en-CA" dirty="0"/>
            </a:br>
            <a:r>
              <a:rPr lang="en-CA" sz="2600" dirty="0">
                <a:solidFill>
                  <a:schemeClr val="bg1">
                    <a:lumMod val="50000"/>
                  </a:schemeClr>
                </a:solidFill>
              </a:rPr>
              <a:t>(as of Aug 17th) </a:t>
            </a:r>
          </a:p>
        </p:txBody>
      </p:sp>
      <p:sp>
        <p:nvSpPr>
          <p:cNvPr id="3" name="Content Placeholder 2"/>
          <p:cNvSpPr>
            <a:spLocks noGrp="1"/>
          </p:cNvSpPr>
          <p:nvPr>
            <p:ph idx="1"/>
          </p:nvPr>
        </p:nvSpPr>
        <p:spPr>
          <a:xfrm>
            <a:off x="107504" y="1556792"/>
            <a:ext cx="5904656" cy="4215073"/>
          </a:xfrm>
        </p:spPr>
        <p:txBody>
          <a:bodyPr>
            <a:normAutofit/>
          </a:bodyPr>
          <a:lstStyle/>
          <a:p>
            <a:r>
              <a:rPr lang="en-CA" sz="2800" dirty="0"/>
              <a:t>~33,000 inspections </a:t>
            </a:r>
          </a:p>
          <a:p>
            <a:r>
              <a:rPr lang="en-CA" sz="2800" dirty="0"/>
              <a:t>65,000 interactions to promote CDD/AIS </a:t>
            </a:r>
            <a:r>
              <a:rPr lang="en-CA" sz="2800" dirty="0" err="1"/>
              <a:t>awarness</a:t>
            </a:r>
            <a:endParaRPr lang="en-CA" sz="2800" dirty="0"/>
          </a:p>
          <a:p>
            <a:r>
              <a:rPr lang="en-CA" sz="2800" dirty="0"/>
              <a:t>1,412 high risk inspections</a:t>
            </a:r>
          </a:p>
          <a:p>
            <a:r>
              <a:rPr lang="en-CA" sz="2800" dirty="0"/>
              <a:t>374 decontaminations performed</a:t>
            </a:r>
          </a:p>
          <a:p>
            <a:r>
              <a:rPr lang="en-CA" sz="2800" dirty="0"/>
              <a:t>20 mussel fouled boats</a:t>
            </a:r>
          </a:p>
          <a:p>
            <a:pPr lvl="1"/>
            <a:r>
              <a:rPr lang="en-CA" sz="2400" dirty="0"/>
              <a:t>Advanced notification for 15</a:t>
            </a:r>
          </a:p>
          <a:p>
            <a:pPr marL="457200" lvl="1" indent="0">
              <a:buNone/>
            </a:pPr>
            <a:endParaRPr lang="en-CA" sz="2400" dirty="0"/>
          </a:p>
        </p:txBody>
      </p:sp>
      <p:sp>
        <p:nvSpPr>
          <p:cNvPr id="4" name="Slide Number Placeholder 3"/>
          <p:cNvSpPr>
            <a:spLocks noGrp="1"/>
          </p:cNvSpPr>
          <p:nvPr>
            <p:ph type="sldNum" sz="quarter" idx="12"/>
          </p:nvPr>
        </p:nvSpPr>
        <p:spPr/>
        <p:txBody>
          <a:bodyPr/>
          <a:lstStyle/>
          <a:p>
            <a:fld id="{B5C68816-8F83-4CDE-A130-9A97B66550F3}" type="slidenum">
              <a:rPr lang="en-CA" smtClean="0"/>
              <a:t>27</a:t>
            </a:fld>
            <a:endParaRPr lang="en-CA"/>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9201" t="18904" r="10025" b="16163"/>
          <a:stretch/>
        </p:blipFill>
        <p:spPr>
          <a:xfrm>
            <a:off x="5668106" y="3501008"/>
            <a:ext cx="3440398" cy="2270857"/>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6632" y="1196752"/>
            <a:ext cx="2911872" cy="2183904"/>
          </a:xfrm>
          <a:prstGeom prst="rect">
            <a:avLst/>
          </a:prstGeom>
          <a:ln>
            <a:solidFill>
              <a:schemeClr val="tx1"/>
            </a:solidFill>
          </a:ln>
        </p:spPr>
      </p:pic>
    </p:spTree>
    <p:extLst>
      <p:ext uri="{BB962C8B-B14F-4D97-AF65-F5344CB8AC3E}">
        <p14:creationId xmlns:p14="http://schemas.microsoft.com/office/powerpoint/2010/main" val="1038567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44624"/>
            <a:ext cx="7283152" cy="1143000"/>
          </a:xfrm>
        </p:spPr>
        <p:txBody>
          <a:bodyPr>
            <a:normAutofit/>
          </a:bodyPr>
          <a:lstStyle/>
          <a:p>
            <a:r>
              <a:rPr lang="en-CA" sz="3600" dirty="0"/>
              <a:t>2018 Mussel Fouled Watercraft</a:t>
            </a:r>
          </a:p>
        </p:txBody>
      </p:sp>
      <p:sp>
        <p:nvSpPr>
          <p:cNvPr id="3" name="Slide Number Placeholder 2"/>
          <p:cNvSpPr>
            <a:spLocks noGrp="1"/>
          </p:cNvSpPr>
          <p:nvPr>
            <p:ph type="sldNum" sz="quarter" idx="12"/>
          </p:nvPr>
        </p:nvSpPr>
        <p:spPr/>
        <p:txBody>
          <a:bodyPr/>
          <a:lstStyle/>
          <a:p>
            <a:fld id="{B5C68816-8F83-4CDE-A130-9A97B66550F3}" type="slidenum">
              <a:rPr lang="en-CA" smtClean="0"/>
              <a:t>28</a:t>
            </a:fld>
            <a:endParaRPr lang="en-CA"/>
          </a:p>
        </p:txBody>
      </p:sp>
      <p:sp>
        <p:nvSpPr>
          <p:cNvPr id="4" name="Title 1"/>
          <p:cNvSpPr txBox="1">
            <a:spLocks/>
          </p:cNvSpPr>
          <p:nvPr/>
        </p:nvSpPr>
        <p:spPr>
          <a:xfrm>
            <a:off x="-180528" y="970606"/>
            <a:ext cx="7179645" cy="1143000"/>
          </a:xfrm>
          <a:prstGeom prst="rect">
            <a:avLst/>
          </a:prstGeom>
        </p:spPr>
        <p:txBody>
          <a:bodyPr lIns="81628" tIns="40814" rIns="81628" bIns="81628" anchor="ctr" anchorCtr="0">
            <a:norm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endParaRPr lang="en-CA" sz="34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2267" y="431465"/>
            <a:ext cx="3094716" cy="2321037"/>
          </a:xfrm>
          <a:prstGeom prst="rect">
            <a:avLst/>
          </a:prstGeom>
          <a:ln>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359" t="33604" r="10597" b="4952"/>
          <a:stretch/>
        </p:blipFill>
        <p:spPr>
          <a:xfrm>
            <a:off x="6729085" y="3257446"/>
            <a:ext cx="2320775" cy="2619826"/>
          </a:xfrm>
          <a:prstGeom prst="rect">
            <a:avLst/>
          </a:prstGeom>
          <a:ln>
            <a:solidFill>
              <a:schemeClr val="tx1"/>
            </a:solidFill>
          </a:ln>
        </p:spPr>
      </p:pic>
      <p:graphicFrame>
        <p:nvGraphicFramePr>
          <p:cNvPr id="8" name="Chart 7">
            <a:extLst>
              <a:ext uri="{FF2B5EF4-FFF2-40B4-BE49-F238E27FC236}">
                <a16:creationId xmlns:a16="http://schemas.microsoft.com/office/drawing/2014/main" xmlns="" id="{00000000-0008-0000-0500-000002000000}"/>
              </a:ext>
            </a:extLst>
          </p:cNvPr>
          <p:cNvGraphicFramePr/>
          <p:nvPr>
            <p:extLst>
              <p:ext uri="{D42A27DB-BD31-4B8C-83A1-F6EECF244321}">
                <p14:modId xmlns:p14="http://schemas.microsoft.com/office/powerpoint/2010/main" val="3140828577"/>
              </p:ext>
            </p:extLst>
          </p:nvPr>
        </p:nvGraphicFramePr>
        <p:xfrm>
          <a:off x="464620" y="1420204"/>
          <a:ext cx="6117851" cy="40175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27894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C68816-8F83-4CDE-A130-9A97B66550F3}" type="slidenum">
              <a:rPr lang="en-CA" smtClean="0"/>
              <a:t>29</a:t>
            </a:fld>
            <a:endParaRPr lang="en-CA"/>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345950" y="430939"/>
            <a:ext cx="3090507" cy="2317880"/>
          </a:xfrm>
          <a:prstGeom prst="rect">
            <a:avLst/>
          </a:prstGeom>
          <a:ln>
            <a:solidFill>
              <a:schemeClr val="tx1"/>
            </a:solid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359" t="33604" r="10597" b="4952"/>
          <a:stretch/>
        </p:blipFill>
        <p:spPr>
          <a:xfrm>
            <a:off x="6732240" y="3257446"/>
            <a:ext cx="2317620" cy="2616265"/>
          </a:xfrm>
          <a:prstGeom prst="rect">
            <a:avLst/>
          </a:prstGeom>
          <a:ln>
            <a:solidFill>
              <a:schemeClr val="tx1"/>
            </a:solidFill>
          </a:ln>
        </p:spPr>
      </p:pic>
      <p:sp>
        <p:nvSpPr>
          <p:cNvPr id="8" name="Title 1"/>
          <p:cNvSpPr>
            <a:spLocks noGrp="1"/>
          </p:cNvSpPr>
          <p:nvPr>
            <p:ph type="title"/>
          </p:nvPr>
        </p:nvSpPr>
        <p:spPr>
          <a:xfrm>
            <a:off x="-118864" y="44624"/>
            <a:ext cx="7283152" cy="1143000"/>
          </a:xfrm>
        </p:spPr>
        <p:txBody>
          <a:bodyPr>
            <a:normAutofit/>
          </a:bodyPr>
          <a:lstStyle/>
          <a:p>
            <a:r>
              <a:rPr lang="en-CA" sz="3600" dirty="0"/>
              <a:t>2018 Mussel Fouled Watercraft</a:t>
            </a:r>
          </a:p>
        </p:txBody>
      </p:sp>
      <p:graphicFrame>
        <p:nvGraphicFramePr>
          <p:cNvPr id="9" name="Chart 8">
            <a:extLst>
              <a:ext uri="{FF2B5EF4-FFF2-40B4-BE49-F238E27FC236}">
                <a16:creationId xmlns:a16="http://schemas.microsoft.com/office/drawing/2014/main" xmlns="" id="{00000000-0008-0000-0500-000003000000}"/>
              </a:ext>
            </a:extLst>
          </p:cNvPr>
          <p:cNvGraphicFramePr/>
          <p:nvPr>
            <p:extLst>
              <p:ext uri="{D42A27DB-BD31-4B8C-83A1-F6EECF244321}">
                <p14:modId xmlns:p14="http://schemas.microsoft.com/office/powerpoint/2010/main" val="2294275214"/>
              </p:ext>
            </p:extLst>
          </p:nvPr>
        </p:nvGraphicFramePr>
        <p:xfrm>
          <a:off x="467544" y="1340768"/>
          <a:ext cx="5616624" cy="417646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1">
            <a:extLst>
              <a:ext uri="{FF2B5EF4-FFF2-40B4-BE49-F238E27FC236}">
                <a16:creationId xmlns:a16="http://schemas.microsoft.com/office/drawing/2014/main" xmlns="" id="{DAF764A8-CE50-4D61-9A20-C75C5BFA42AE}"/>
              </a:ext>
            </a:extLst>
          </p:cNvPr>
          <p:cNvSpPr txBox="1"/>
          <p:nvPr/>
        </p:nvSpPr>
        <p:spPr>
          <a:xfrm>
            <a:off x="2454404" y="3135133"/>
            <a:ext cx="1723020" cy="711494"/>
          </a:xfrm>
          <a:prstGeom prst="rect">
            <a:avLst/>
          </a:prstGeom>
          <a:solidFill>
            <a:schemeClr val="bg1">
              <a:alpha val="58000"/>
            </a:schemeClr>
          </a:solidFill>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2000" b="1" dirty="0"/>
              <a:t>DESTINATION LOCATION</a:t>
            </a:r>
          </a:p>
        </p:txBody>
      </p:sp>
    </p:spTree>
    <p:extLst>
      <p:ext uri="{BB962C8B-B14F-4D97-AF65-F5344CB8AC3E}">
        <p14:creationId xmlns:p14="http://schemas.microsoft.com/office/powerpoint/2010/main" val="4062015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673493" y="166827"/>
            <a:ext cx="9144000" cy="850106"/>
          </a:xfrm>
          <a:prstGeom prst="rect">
            <a:avLst/>
          </a:prstGeom>
        </p:spPr>
        <p:txBody>
          <a:bodyPr bIns="91440" anchor="ctr" anchorCtr="0">
            <a:normAutofit/>
          </a:bodyPr>
          <a:lstStyle>
            <a:lvl1pPr algn="ctr" rtl="0" eaLnBrk="1" latinLnBrk="0" hangingPunct="1">
              <a:spcBef>
                <a:spcPct val="0"/>
              </a:spcBef>
              <a:buNone/>
              <a:defRPr kumimoji="0" lang="en-US" sz="4000" kern="1200" dirty="0">
                <a:solidFill>
                  <a:srgbClr val="FFFFFF"/>
                </a:solidFill>
                <a:latin typeface="+mj-lt"/>
                <a:ea typeface="+mj-ea"/>
                <a:cs typeface="+mj-cs"/>
              </a:defRPr>
            </a:lvl1pPr>
          </a:lstStyle>
          <a:p>
            <a:r>
              <a:rPr lang="en-CA" sz="3600" b="1" dirty="0">
                <a:solidFill>
                  <a:schemeClr val="tx2"/>
                </a:solidFill>
                <a:latin typeface="+mn-lt"/>
              </a:rPr>
              <a:t>Zebra and Quagga Mussels</a:t>
            </a:r>
          </a:p>
        </p:txBody>
      </p:sp>
      <p:sp>
        <p:nvSpPr>
          <p:cNvPr id="9" name="Content Placeholder 2"/>
          <p:cNvSpPr txBox="1">
            <a:spLocks/>
          </p:cNvSpPr>
          <p:nvPr/>
        </p:nvSpPr>
        <p:spPr>
          <a:xfrm>
            <a:off x="251521" y="1232957"/>
            <a:ext cx="5544616" cy="5616624"/>
          </a:xfrm>
          <a:prstGeom prst="rect">
            <a:avLst/>
          </a:prstGeom>
        </p:spPr>
        <p:txBody>
          <a:bodyPr>
            <a:normAutofit/>
          </a:bodyPr>
          <a:lstStyle>
            <a:lvl1pPr marL="0" indent="0" algn="ctr" rtl="0" eaLnBrk="1" latinLnBrk="0" hangingPunct="1">
              <a:spcBef>
                <a:spcPts val="580"/>
              </a:spcBef>
              <a:buClr>
                <a:schemeClr val="accent1"/>
              </a:buClr>
              <a:buSzPct val="85000"/>
              <a:buFont typeface="Wingdings 2"/>
              <a:buNone/>
              <a:defRPr kumimoji="0" sz="2600" kern="1200">
                <a:solidFill>
                  <a:schemeClr val="tx2"/>
                </a:solidFill>
                <a:latin typeface="+mn-lt"/>
                <a:ea typeface="+mn-ea"/>
                <a:cs typeface="+mn-cs"/>
              </a:defRPr>
            </a:lvl1pPr>
            <a:lvl2pPr marL="457200" indent="0" algn="ctr" rtl="0" eaLnBrk="1" latinLnBrk="0" hangingPunct="1">
              <a:spcBef>
                <a:spcPts val="370"/>
              </a:spcBef>
              <a:buClr>
                <a:schemeClr val="accent2"/>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ts val="370"/>
              </a:spcBef>
              <a:buClr>
                <a:schemeClr val="accent1">
                  <a:tint val="60000"/>
                </a:schemeClr>
              </a:buClr>
              <a:buSzPct val="85000"/>
              <a:buFont typeface="Wingdings 2"/>
              <a:buNone/>
              <a:defRPr kumimoji="0" sz="2000" kern="1200">
                <a:solidFill>
                  <a:schemeClr val="tx1"/>
                </a:solidFill>
                <a:latin typeface="+mn-lt"/>
                <a:ea typeface="+mn-ea"/>
                <a:cs typeface="+mn-cs"/>
              </a:defRPr>
            </a:lvl3pPr>
            <a:lvl4pPr marL="1371600" indent="0" algn="ctr" rtl="0" eaLnBrk="1" latinLnBrk="0" hangingPunct="1">
              <a:spcBef>
                <a:spcPts val="370"/>
              </a:spcBef>
              <a:buClr>
                <a:schemeClr val="accent3"/>
              </a:buClr>
              <a:buSzPct val="80000"/>
              <a:buFont typeface="Wingdings 2"/>
              <a:buNone/>
              <a:defRPr kumimoji="0" sz="2000" kern="1200">
                <a:solidFill>
                  <a:schemeClr val="tx1"/>
                </a:solidFill>
                <a:latin typeface="+mn-lt"/>
                <a:ea typeface="+mn-ea"/>
                <a:cs typeface="+mn-cs"/>
              </a:defRPr>
            </a:lvl4pPr>
            <a:lvl5pPr marL="1828800" indent="0" algn="ctr" rtl="0" eaLnBrk="1" latinLnBrk="0" hangingPunct="1">
              <a:spcBef>
                <a:spcPts val="370"/>
              </a:spcBef>
              <a:buClr>
                <a:schemeClr val="accent3"/>
              </a:buClr>
              <a:buFontTx/>
              <a:buNone/>
              <a:defRPr kumimoji="0" sz="2000" kern="1200">
                <a:solidFill>
                  <a:schemeClr val="tx1"/>
                </a:solidFill>
                <a:latin typeface="+mn-lt"/>
                <a:ea typeface="+mn-ea"/>
                <a:cs typeface="+mn-cs"/>
              </a:defRPr>
            </a:lvl5pPr>
            <a:lvl6pPr marL="2286000" indent="0" algn="ctr" rtl="0" eaLnBrk="1" latinLnBrk="0" hangingPunct="1">
              <a:spcBef>
                <a:spcPts val="370"/>
              </a:spcBef>
              <a:buClr>
                <a:schemeClr val="accent3"/>
              </a:buClr>
              <a:buNone/>
              <a:defRPr kumimoji="0" sz="1800" kern="1200" baseline="0">
                <a:solidFill>
                  <a:schemeClr val="tx1"/>
                </a:solidFill>
                <a:latin typeface="+mn-lt"/>
                <a:ea typeface="+mn-ea"/>
                <a:cs typeface="+mn-cs"/>
              </a:defRPr>
            </a:lvl6pPr>
            <a:lvl7pPr marL="2743200" indent="0" algn="ctr" rtl="0" eaLnBrk="1" latinLnBrk="0" hangingPunct="1">
              <a:spcBef>
                <a:spcPts val="370"/>
              </a:spcBef>
              <a:buClr>
                <a:schemeClr val="accent2"/>
              </a:buClr>
              <a:buNone/>
              <a:defRPr kumimoji="0" sz="1800" kern="1200">
                <a:solidFill>
                  <a:schemeClr val="tx1"/>
                </a:solidFill>
                <a:latin typeface="+mn-lt"/>
                <a:ea typeface="+mn-ea"/>
                <a:cs typeface="+mn-cs"/>
              </a:defRPr>
            </a:lvl7pPr>
            <a:lvl8pPr marL="3200400" indent="0" algn="ctr" rtl="0" eaLnBrk="1" latinLnBrk="0" hangingPunct="1">
              <a:spcBef>
                <a:spcPts val="370"/>
              </a:spcBef>
              <a:buClr>
                <a:schemeClr val="accent1">
                  <a:tint val="60000"/>
                </a:schemeClr>
              </a:buClr>
              <a:buNone/>
              <a:defRPr kumimoji="0" sz="1800" kern="1200">
                <a:solidFill>
                  <a:schemeClr val="tx1"/>
                </a:solidFill>
                <a:latin typeface="+mn-lt"/>
                <a:ea typeface="+mn-ea"/>
                <a:cs typeface="+mn-cs"/>
              </a:defRPr>
            </a:lvl8pPr>
            <a:lvl9pPr marL="3657600" indent="0" algn="ctr" rtl="0" eaLnBrk="1" latinLnBrk="0" hangingPunct="1">
              <a:spcBef>
                <a:spcPts val="370"/>
              </a:spcBef>
              <a:buClr>
                <a:schemeClr val="accent2">
                  <a:tint val="60000"/>
                </a:schemeClr>
              </a:buClr>
              <a:buNone/>
              <a:defRPr kumimoji="0" sz="1800" kern="1200">
                <a:solidFill>
                  <a:schemeClr val="tx1"/>
                </a:solidFill>
                <a:latin typeface="+mn-lt"/>
                <a:ea typeface="+mn-ea"/>
                <a:cs typeface="+mn-cs"/>
              </a:defRPr>
            </a:lvl9pPr>
          </a:lstStyle>
          <a:p>
            <a:pPr marL="342900" indent="-342900" algn="l">
              <a:buClrTx/>
              <a:buSzPct val="100000"/>
              <a:buFont typeface="Arial" panose="020B0604020202020204" pitchFamily="34" charset="0"/>
              <a:buChar char="•"/>
            </a:pPr>
            <a:r>
              <a:rPr lang="en-CA" sz="2400" b="1" dirty="0">
                <a:solidFill>
                  <a:schemeClr val="tx1"/>
                </a:solidFill>
              </a:rPr>
              <a:t>Small</a:t>
            </a:r>
            <a:r>
              <a:rPr lang="en-CA" sz="2400" dirty="0">
                <a:solidFill>
                  <a:schemeClr val="tx1"/>
                </a:solidFill>
              </a:rPr>
              <a:t> only up to 3cm / 1 inch</a:t>
            </a:r>
          </a:p>
          <a:p>
            <a:pPr marL="342900" indent="-342900" algn="l">
              <a:buClrTx/>
              <a:buSzPct val="100000"/>
              <a:buFont typeface="Arial" panose="020B0604020202020204" pitchFamily="34" charset="0"/>
              <a:buChar char="•"/>
            </a:pPr>
            <a:r>
              <a:rPr lang="en-CA" sz="2400" dirty="0">
                <a:solidFill>
                  <a:schemeClr val="tx1"/>
                </a:solidFill>
              </a:rPr>
              <a:t>Form </a:t>
            </a:r>
            <a:r>
              <a:rPr lang="en-CA" sz="2400" b="1" dirty="0">
                <a:solidFill>
                  <a:schemeClr val="tx1"/>
                </a:solidFill>
              </a:rPr>
              <a:t>dense clumps attached to hard surfaces</a:t>
            </a:r>
          </a:p>
          <a:p>
            <a:pPr marL="342900" indent="-342900" algn="l">
              <a:buClrTx/>
              <a:buSzPct val="100000"/>
              <a:buFont typeface="Arial" panose="020B0604020202020204" pitchFamily="34" charset="0"/>
              <a:buChar char="•"/>
            </a:pPr>
            <a:r>
              <a:rPr lang="en-CA" sz="2400" b="1" dirty="0">
                <a:solidFill>
                  <a:schemeClr val="tx1"/>
                </a:solidFill>
              </a:rPr>
              <a:t>Propeller blade shaped</a:t>
            </a:r>
          </a:p>
          <a:p>
            <a:pPr marL="342900" indent="-342900" algn="l">
              <a:buClrTx/>
              <a:buSzPct val="100000"/>
              <a:buFont typeface="Arial" panose="020B0604020202020204" pitchFamily="34" charset="0"/>
              <a:buChar char="•"/>
            </a:pPr>
            <a:r>
              <a:rPr lang="en-CA" sz="2400" dirty="0">
                <a:solidFill>
                  <a:schemeClr val="tx1"/>
                </a:solidFill>
              </a:rPr>
              <a:t>Zebra stripes often but not always present</a:t>
            </a:r>
          </a:p>
          <a:p>
            <a:pPr marL="342900" indent="-342900" algn="l">
              <a:buClrTx/>
              <a:buSzPct val="100000"/>
              <a:buFont typeface="Arial" panose="020B0604020202020204" pitchFamily="34" charset="0"/>
              <a:buChar char="•"/>
            </a:pPr>
            <a:r>
              <a:rPr lang="en-CA" sz="2400" dirty="0">
                <a:solidFill>
                  <a:schemeClr val="tx1"/>
                </a:solidFill>
              </a:rPr>
              <a:t>Tolerate </a:t>
            </a:r>
            <a:r>
              <a:rPr lang="en-CA" sz="2400" b="1" dirty="0">
                <a:solidFill>
                  <a:schemeClr val="tx1"/>
                </a:solidFill>
              </a:rPr>
              <a:t>high water flows </a:t>
            </a:r>
            <a:r>
              <a:rPr lang="en-CA" sz="2400" dirty="0">
                <a:solidFill>
                  <a:schemeClr val="tx1"/>
                </a:solidFill>
              </a:rPr>
              <a:t>&lt;2m/s</a:t>
            </a:r>
          </a:p>
        </p:txBody>
      </p:sp>
      <p:pic>
        <p:nvPicPr>
          <p:cNvPr id="10" name="Picture 9" descr="P3040020.JPG"/>
          <p:cNvPicPr>
            <a:picLocks noChangeAspect="1"/>
          </p:cNvPicPr>
          <p:nvPr/>
        </p:nvPicPr>
        <p:blipFill>
          <a:blip r:embed="rId3" cstate="print"/>
          <a:stretch>
            <a:fillRect/>
          </a:stretch>
        </p:blipFill>
        <p:spPr>
          <a:xfrm rot="16200000">
            <a:off x="4467095" y="1219664"/>
            <a:ext cx="5960464" cy="3466368"/>
          </a:xfrm>
          <a:prstGeom prst="rect">
            <a:avLst/>
          </a:prstGeom>
          <a:ln>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4834" y="4245282"/>
            <a:ext cx="3129294" cy="1703998"/>
          </a:xfrm>
          <a:prstGeom prst="rect">
            <a:avLst/>
          </a:prstGeom>
          <a:ln>
            <a:solidFill>
              <a:schemeClr val="tx1"/>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0" y="4245284"/>
            <a:ext cx="2531696" cy="1687797"/>
          </a:xfrm>
          <a:prstGeom prst="rect">
            <a:avLst/>
          </a:prstGeom>
          <a:ln>
            <a:solidFill>
              <a:schemeClr val="tx1"/>
            </a:solidFill>
          </a:ln>
        </p:spPr>
      </p:pic>
    </p:spTree>
    <p:extLst>
      <p:ext uri="{BB962C8B-B14F-4D97-AF65-F5344CB8AC3E}">
        <p14:creationId xmlns:p14="http://schemas.microsoft.com/office/powerpoint/2010/main" val="102303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264" y="274638"/>
            <a:ext cx="6923112" cy="1143000"/>
          </a:xfrm>
        </p:spPr>
        <p:txBody>
          <a:bodyPr/>
          <a:lstStyle/>
          <a:p>
            <a:r>
              <a:rPr lang="en-CA" dirty="0"/>
              <a:t>Bringing Your Boat to BC</a:t>
            </a:r>
          </a:p>
        </p:txBody>
      </p:sp>
      <p:sp>
        <p:nvSpPr>
          <p:cNvPr id="7" name="Content Placeholder 6"/>
          <p:cNvSpPr>
            <a:spLocks noGrp="1"/>
          </p:cNvSpPr>
          <p:nvPr>
            <p:ph idx="1"/>
          </p:nvPr>
        </p:nvSpPr>
        <p:spPr/>
        <p:txBody>
          <a:bodyPr>
            <a:normAutofit lnSpcReduction="10000"/>
          </a:bodyPr>
          <a:lstStyle/>
          <a:p>
            <a:r>
              <a:rPr lang="en-CA" dirty="0"/>
              <a:t>If you are bringing your boat from outside BC contact the Program at </a:t>
            </a:r>
            <a:r>
              <a:rPr lang="en-CA" dirty="0">
                <a:hlinkClick r:id="rId3"/>
              </a:rPr>
              <a:t>COS.Aquatic.Invasive.Species@gov.bc.ca</a:t>
            </a:r>
            <a:endParaRPr lang="en-CA" dirty="0"/>
          </a:p>
          <a:p>
            <a:r>
              <a:rPr lang="en-CA" dirty="0"/>
              <a:t>Key information we need:</a:t>
            </a:r>
          </a:p>
          <a:p>
            <a:pPr lvl="1"/>
            <a:r>
              <a:rPr lang="en-CA" sz="2200" dirty="0"/>
              <a:t>Where the boat is coming from and when was it last in the water</a:t>
            </a:r>
          </a:p>
          <a:p>
            <a:pPr lvl="1"/>
            <a:r>
              <a:rPr lang="en-CA" sz="2200" dirty="0"/>
              <a:t>Destination location</a:t>
            </a:r>
          </a:p>
          <a:p>
            <a:pPr lvl="1"/>
            <a:r>
              <a:rPr lang="en-CA" sz="2200" dirty="0"/>
              <a:t>Contact information (either owner, hauler/driver or destination location)</a:t>
            </a:r>
          </a:p>
          <a:p>
            <a:pPr lvl="1"/>
            <a:r>
              <a:rPr lang="en-CA" sz="2200" dirty="0"/>
              <a:t>Type of boat </a:t>
            </a:r>
          </a:p>
          <a:p>
            <a:endParaRPr lang="en-CA" dirty="0"/>
          </a:p>
        </p:txBody>
      </p:sp>
      <p:sp>
        <p:nvSpPr>
          <p:cNvPr id="4" name="Slide Number Placeholder 3"/>
          <p:cNvSpPr>
            <a:spLocks noGrp="1"/>
          </p:cNvSpPr>
          <p:nvPr>
            <p:ph type="sldNum" sz="quarter" idx="12"/>
          </p:nvPr>
        </p:nvSpPr>
        <p:spPr/>
        <p:txBody>
          <a:bodyPr/>
          <a:lstStyle/>
          <a:p>
            <a:fld id="{B5C68816-8F83-4CDE-A130-9A97B66550F3}" type="slidenum">
              <a:rPr lang="en-CA" smtClean="0"/>
              <a:t>30</a:t>
            </a:fld>
            <a:endParaRPr lang="en-CA"/>
          </a:p>
        </p:txBody>
      </p:sp>
    </p:spTree>
    <p:extLst>
      <p:ext uri="{BB962C8B-B14F-4D97-AF65-F5344CB8AC3E}">
        <p14:creationId xmlns:p14="http://schemas.microsoft.com/office/powerpoint/2010/main" val="2465150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87624" y="485800"/>
            <a:ext cx="6923112" cy="1143000"/>
          </a:xfrm>
        </p:spPr>
        <p:txBody>
          <a:bodyPr>
            <a:normAutofit fontScale="90000"/>
          </a:bodyPr>
          <a:lstStyle/>
          <a:p>
            <a:r>
              <a:rPr lang="en-CA" dirty="0"/>
              <a:t>Remember to always practice </a:t>
            </a:r>
            <a:r>
              <a:rPr lang="en-CA" b="1" dirty="0"/>
              <a:t>Clean, Drain, Dry</a:t>
            </a:r>
            <a:r>
              <a:rPr lang="en-CA" dirty="0"/>
              <a:t/>
            </a:r>
            <a:br>
              <a:rPr lang="en-CA" dirty="0"/>
            </a:br>
            <a:endParaRPr lang="en-CA" dirty="0"/>
          </a:p>
        </p:txBody>
      </p:sp>
      <p:sp>
        <p:nvSpPr>
          <p:cNvPr id="3" name="Content Placeholder 2"/>
          <p:cNvSpPr>
            <a:spLocks noGrp="1"/>
          </p:cNvSpPr>
          <p:nvPr>
            <p:ph idx="1"/>
          </p:nvPr>
        </p:nvSpPr>
        <p:spPr>
          <a:xfrm>
            <a:off x="179512" y="1816224"/>
            <a:ext cx="6563072" cy="4349080"/>
          </a:xfrm>
        </p:spPr>
        <p:txBody>
          <a:bodyPr>
            <a:normAutofit/>
          </a:bodyPr>
          <a:lstStyle/>
          <a:p>
            <a:pPr marL="0" indent="0">
              <a:buNone/>
            </a:pPr>
            <a:r>
              <a:rPr lang="en-CA" sz="2800" b="1" dirty="0"/>
              <a:t>CLEAN: </a:t>
            </a:r>
            <a:r>
              <a:rPr lang="en-CA" sz="2800" dirty="0"/>
              <a:t>off all plants, animals and mud from your boat and equipment (e.g. boots, waders, fishing gear)</a:t>
            </a:r>
          </a:p>
          <a:p>
            <a:pPr marL="0" indent="0">
              <a:buNone/>
            </a:pPr>
            <a:r>
              <a:rPr lang="en-CA" sz="2800" b="1" dirty="0"/>
              <a:t>DRAIN: </a:t>
            </a:r>
            <a:r>
              <a:rPr lang="en-CA" sz="2800" dirty="0"/>
              <a:t>onto land all water from bait buckets, </a:t>
            </a:r>
            <a:r>
              <a:rPr lang="en-CA" sz="2800" dirty="0" err="1"/>
              <a:t>livewells</a:t>
            </a:r>
            <a:r>
              <a:rPr lang="en-CA" sz="2800" dirty="0"/>
              <a:t>, pumps, motor, bilges, and remove drain plugs</a:t>
            </a:r>
          </a:p>
          <a:p>
            <a:pPr marL="0" indent="0">
              <a:buNone/>
            </a:pPr>
            <a:r>
              <a:rPr lang="en-CA" sz="2800" b="1" dirty="0"/>
              <a:t>DRY: </a:t>
            </a:r>
            <a:r>
              <a:rPr lang="en-CA" sz="2800" dirty="0"/>
              <a:t>all items completely before launching the watercraft into another body of water.</a:t>
            </a:r>
          </a:p>
        </p:txBody>
      </p:sp>
      <p:sp>
        <p:nvSpPr>
          <p:cNvPr id="4" name="Slide Number Placeholder 3"/>
          <p:cNvSpPr>
            <a:spLocks noGrp="1"/>
          </p:cNvSpPr>
          <p:nvPr>
            <p:ph type="sldNum" sz="quarter" idx="12"/>
          </p:nvPr>
        </p:nvSpPr>
        <p:spPr/>
        <p:txBody>
          <a:bodyPr/>
          <a:lstStyle/>
          <a:p>
            <a:fld id="{B5C68816-8F83-4CDE-A130-9A97B66550F3}" type="slidenum">
              <a:rPr lang="en-CA" smtClean="0"/>
              <a:t>31</a:t>
            </a:fld>
            <a:endParaRPr lang="en-CA"/>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85"/>
          <a:stretch/>
        </p:blipFill>
        <p:spPr bwMode="auto">
          <a:xfrm>
            <a:off x="6516216" y="2348880"/>
            <a:ext cx="2559987" cy="25202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322319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C68816-8F83-4CDE-A130-9A97B66550F3}" type="slidenum">
              <a:rPr lang="en-CA" smtClean="0"/>
              <a:t>32</a:t>
            </a:fld>
            <a:endParaRPr lang="en-C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05983" y="1448850"/>
            <a:ext cx="5999990" cy="478802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67707" y="1663183"/>
            <a:ext cx="5996610" cy="4355977"/>
          </a:xfrm>
          <a:prstGeom prst="rect">
            <a:avLst/>
          </a:prstGeom>
        </p:spPr>
      </p:pic>
      <p:sp>
        <p:nvSpPr>
          <p:cNvPr id="7" name="TextBox 6"/>
          <p:cNvSpPr txBox="1"/>
          <p:nvPr/>
        </p:nvSpPr>
        <p:spPr>
          <a:xfrm>
            <a:off x="827584" y="127614"/>
            <a:ext cx="7416824" cy="707886"/>
          </a:xfrm>
          <a:prstGeom prst="rect">
            <a:avLst/>
          </a:prstGeom>
          <a:noFill/>
        </p:spPr>
        <p:txBody>
          <a:bodyPr wrap="square" rtlCol="0">
            <a:spAutoFit/>
          </a:bodyPr>
          <a:lstStyle/>
          <a:p>
            <a:pPr algn="ctr"/>
            <a:r>
              <a:rPr lang="en-CA" sz="4000" dirty="0" smtClean="0"/>
              <a:t>Lake Winnipeg Zebra Mussels</a:t>
            </a:r>
            <a:endParaRPr lang="en-CA" sz="4000" dirty="0"/>
          </a:p>
        </p:txBody>
      </p:sp>
    </p:spTree>
    <p:extLst>
      <p:ext uri="{BB962C8B-B14F-4D97-AF65-F5344CB8AC3E}">
        <p14:creationId xmlns:p14="http://schemas.microsoft.com/office/powerpoint/2010/main" val="4845071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C68816-8F83-4CDE-A130-9A97B66550F3}" type="slidenum">
              <a:rPr lang="en-CA" smtClean="0"/>
              <a:t>33</a:t>
            </a:fld>
            <a:endParaRPr lang="en-CA"/>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3918" y="754580"/>
            <a:ext cx="6069206" cy="455190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6636" y="0"/>
            <a:ext cx="4627363" cy="6144683"/>
          </a:xfrm>
          <a:prstGeom prst="rect">
            <a:avLst/>
          </a:prstGeom>
        </p:spPr>
      </p:pic>
    </p:spTree>
    <p:extLst>
      <p:ext uri="{BB962C8B-B14F-4D97-AF65-F5344CB8AC3E}">
        <p14:creationId xmlns:p14="http://schemas.microsoft.com/office/powerpoint/2010/main" val="1567775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060848"/>
            <a:ext cx="6923112" cy="1143000"/>
          </a:xfrm>
        </p:spPr>
        <p:txBody>
          <a:bodyPr/>
          <a:lstStyle/>
          <a:p>
            <a:r>
              <a:rPr lang="en-CA" dirty="0"/>
              <a:t>Questions?</a:t>
            </a:r>
          </a:p>
        </p:txBody>
      </p:sp>
      <p:sp>
        <p:nvSpPr>
          <p:cNvPr id="4" name="Slide Number Placeholder 3"/>
          <p:cNvSpPr>
            <a:spLocks noGrp="1"/>
          </p:cNvSpPr>
          <p:nvPr>
            <p:ph type="sldNum" sz="quarter" idx="12"/>
          </p:nvPr>
        </p:nvSpPr>
        <p:spPr/>
        <p:txBody>
          <a:bodyPr/>
          <a:lstStyle/>
          <a:p>
            <a:fld id="{B5C68816-8F83-4CDE-A130-9A97B66550F3}" type="slidenum">
              <a:rPr lang="en-CA" smtClean="0"/>
              <a:t>34</a:t>
            </a:fld>
            <a:endParaRPr lang="en-CA"/>
          </a:p>
        </p:txBody>
      </p:sp>
    </p:spTree>
    <p:extLst>
      <p:ext uri="{BB962C8B-B14F-4D97-AF65-F5344CB8AC3E}">
        <p14:creationId xmlns:p14="http://schemas.microsoft.com/office/powerpoint/2010/main" val="18900970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rmAutofit/>
          </a:bodyPr>
          <a:lstStyle/>
          <a:p>
            <a:r>
              <a:rPr lang="en-CA" sz="3600" dirty="0"/>
              <a:t>Native freshwater mussels vs. invasive mussels</a:t>
            </a:r>
          </a:p>
        </p:txBody>
      </p:sp>
      <p:pic>
        <p:nvPicPr>
          <p:cNvPr id="4" name="Content Placeholder 3" descr="P3040013.JPG"/>
          <p:cNvPicPr>
            <a:picLocks noGrp="1" noChangeAspect="1"/>
          </p:cNvPicPr>
          <p:nvPr>
            <p:ph idx="1"/>
          </p:nvPr>
        </p:nvPicPr>
        <p:blipFill>
          <a:blip r:embed="rId3" cstate="print"/>
          <a:stretch>
            <a:fillRect/>
          </a:stretch>
        </p:blipFill>
        <p:spPr>
          <a:xfrm>
            <a:off x="1115616" y="792088"/>
            <a:ext cx="6876257" cy="5157192"/>
          </a:xfrm>
        </p:spPr>
      </p:pic>
      <p:sp>
        <p:nvSpPr>
          <p:cNvPr id="6" name="Rectangle 5"/>
          <p:cNvSpPr/>
          <p:nvPr/>
        </p:nvSpPr>
        <p:spPr>
          <a:xfrm>
            <a:off x="2388974" y="1052736"/>
            <a:ext cx="3911218" cy="2085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a:solidFill>
                <a:srgbClr val="FFFFFF"/>
              </a:solidFill>
            </a:endParaRPr>
          </a:p>
        </p:txBody>
      </p:sp>
      <p:sp>
        <p:nvSpPr>
          <p:cNvPr id="7" name="Slide Number Placeholder 6"/>
          <p:cNvSpPr>
            <a:spLocks noGrp="1"/>
          </p:cNvSpPr>
          <p:nvPr>
            <p:ph type="sldNum" sz="quarter" idx="12"/>
          </p:nvPr>
        </p:nvSpPr>
        <p:spPr/>
        <p:txBody>
          <a:bodyPr/>
          <a:lstStyle/>
          <a:p>
            <a:fld id="{B4C78D16-D145-419A-8395-E904589572D9}" type="slidenum">
              <a:rPr lang="en-CA" smtClean="0"/>
              <a:pPr/>
              <a:t>4</a:t>
            </a:fld>
            <a:endParaRPr lang="en-CA"/>
          </a:p>
        </p:txBody>
      </p:sp>
      <p:cxnSp>
        <p:nvCxnSpPr>
          <p:cNvPr id="5" name="Straight Arrow Connector 4"/>
          <p:cNvCxnSpPr/>
          <p:nvPr/>
        </p:nvCxnSpPr>
        <p:spPr>
          <a:xfrm flipH="1">
            <a:off x="6300192" y="1988840"/>
            <a:ext cx="144016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96337" y="1628800"/>
            <a:ext cx="1152127" cy="648072"/>
          </a:xfrm>
          <a:prstGeom prst="rect">
            <a:avLst/>
          </a:prstGeom>
          <a:solidFill>
            <a:schemeClr val="bg1"/>
          </a:solidFill>
          <a:ln>
            <a:solidFill>
              <a:srgbClr val="FF0000"/>
            </a:solidFill>
          </a:ln>
        </p:spPr>
        <p:txBody>
          <a:bodyPr wrap="square" rtlCol="0">
            <a:spAutoFit/>
          </a:bodyPr>
          <a:lstStyle/>
          <a:p>
            <a:r>
              <a:rPr lang="en-CA" dirty="0"/>
              <a:t>Invasive Mussels</a:t>
            </a:r>
          </a:p>
        </p:txBody>
      </p:sp>
      <p:cxnSp>
        <p:nvCxnSpPr>
          <p:cNvPr id="10" name="Straight Arrow Connector 9"/>
          <p:cNvCxnSpPr>
            <a:stCxn id="11" idx="0"/>
          </p:cNvCxnSpPr>
          <p:nvPr/>
        </p:nvCxnSpPr>
        <p:spPr>
          <a:xfrm flipH="1" flipV="1">
            <a:off x="3635896" y="4437112"/>
            <a:ext cx="1008112"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67944" y="5229200"/>
            <a:ext cx="1152127" cy="646331"/>
          </a:xfrm>
          <a:prstGeom prst="rect">
            <a:avLst/>
          </a:prstGeom>
          <a:solidFill>
            <a:schemeClr val="bg1"/>
          </a:solidFill>
          <a:ln>
            <a:solidFill>
              <a:schemeClr val="tx1"/>
            </a:solidFill>
          </a:ln>
        </p:spPr>
        <p:txBody>
          <a:bodyPr wrap="square" rtlCol="0">
            <a:spAutoFit/>
          </a:bodyPr>
          <a:lstStyle/>
          <a:p>
            <a:r>
              <a:rPr lang="en-CA" dirty="0"/>
              <a:t>Native Mussels</a:t>
            </a:r>
          </a:p>
        </p:txBody>
      </p:sp>
      <p:cxnSp>
        <p:nvCxnSpPr>
          <p:cNvPr id="16" name="Straight Arrow Connector 15"/>
          <p:cNvCxnSpPr>
            <a:stCxn id="11" idx="0"/>
          </p:cNvCxnSpPr>
          <p:nvPr/>
        </p:nvCxnSpPr>
        <p:spPr>
          <a:xfrm flipV="1">
            <a:off x="4644008" y="4221088"/>
            <a:ext cx="1800200" cy="10081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943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ED213-B6E4-428D-8BB4-5D00DB93C549}"/>
              </a:ext>
            </a:extLst>
          </p:cNvPr>
          <p:cNvSpPr>
            <a:spLocks noGrp="1"/>
          </p:cNvSpPr>
          <p:nvPr>
            <p:ph type="title"/>
          </p:nvPr>
        </p:nvSpPr>
        <p:spPr>
          <a:xfrm>
            <a:off x="1331640" y="-111569"/>
            <a:ext cx="6923112" cy="1143000"/>
          </a:xfrm>
        </p:spPr>
        <p:txBody>
          <a:bodyPr>
            <a:noAutofit/>
          </a:bodyPr>
          <a:lstStyle/>
          <a:p>
            <a:r>
              <a:rPr lang="en-CA" dirty="0"/>
              <a:t>Marine mussels</a:t>
            </a:r>
          </a:p>
        </p:txBody>
      </p:sp>
      <p:sp>
        <p:nvSpPr>
          <p:cNvPr id="26" name="Content Placeholder 25">
            <a:extLst>
              <a:ext uri="{FF2B5EF4-FFF2-40B4-BE49-F238E27FC236}">
                <a16:creationId xmlns:a16="http://schemas.microsoft.com/office/drawing/2014/main" xmlns="" id="{184C4E18-0013-4B69-A269-75D293F9268A}"/>
              </a:ext>
            </a:extLst>
          </p:cNvPr>
          <p:cNvSpPr>
            <a:spLocks noGrp="1"/>
          </p:cNvSpPr>
          <p:nvPr>
            <p:ph idx="1"/>
          </p:nvPr>
        </p:nvSpPr>
        <p:spPr>
          <a:xfrm>
            <a:off x="179512" y="1254460"/>
            <a:ext cx="5239544" cy="4349080"/>
          </a:xfrm>
        </p:spPr>
        <p:txBody>
          <a:bodyPr>
            <a:normAutofit/>
          </a:bodyPr>
          <a:lstStyle/>
          <a:p>
            <a:r>
              <a:rPr lang="en-CA" sz="2800" dirty="0"/>
              <a:t>Outside shell is glossy bluish or bluish black, sometimes pale brown </a:t>
            </a:r>
          </a:p>
          <a:p>
            <a:r>
              <a:rPr lang="en-CA" sz="2800" dirty="0"/>
              <a:t>Inside is generally violet in color</a:t>
            </a:r>
          </a:p>
          <a:p>
            <a:r>
              <a:rPr lang="en-CA" sz="2800" dirty="0"/>
              <a:t>Pear-shaped and ventrally flattened shell</a:t>
            </a:r>
          </a:p>
          <a:p>
            <a:r>
              <a:rPr lang="en-CA" sz="2800" dirty="0"/>
              <a:t>Typically full size is 5-10cm, but can range from 2cm to 20cm</a:t>
            </a:r>
          </a:p>
          <a:p>
            <a:r>
              <a:rPr lang="en-CA" sz="2800" dirty="0"/>
              <a:t>Presence of </a:t>
            </a:r>
            <a:r>
              <a:rPr lang="en-CA" sz="2800" dirty="0" err="1"/>
              <a:t>byssal</a:t>
            </a:r>
            <a:r>
              <a:rPr lang="en-CA" sz="2800" dirty="0"/>
              <a:t> threads</a:t>
            </a:r>
          </a:p>
        </p:txBody>
      </p:sp>
      <p:sp>
        <p:nvSpPr>
          <p:cNvPr id="4" name="Slide Number Placeholder 3">
            <a:extLst>
              <a:ext uri="{FF2B5EF4-FFF2-40B4-BE49-F238E27FC236}">
                <a16:creationId xmlns:a16="http://schemas.microsoft.com/office/drawing/2014/main" xmlns="" id="{B05C11A0-7AB5-4BE3-88FB-5F98E4786654}"/>
              </a:ext>
            </a:extLst>
          </p:cNvPr>
          <p:cNvSpPr>
            <a:spLocks noGrp="1"/>
          </p:cNvSpPr>
          <p:nvPr>
            <p:ph type="sldNum" sz="quarter" idx="12"/>
          </p:nvPr>
        </p:nvSpPr>
        <p:spPr/>
        <p:txBody>
          <a:bodyPr/>
          <a:lstStyle/>
          <a:p>
            <a:fld id="{B5C68816-8F83-4CDE-A130-9A97B66550F3}" type="slidenum">
              <a:rPr lang="en-CA" smtClean="0"/>
              <a:t>5</a:t>
            </a:fld>
            <a:endParaRPr lang="en-CA"/>
          </a:p>
        </p:txBody>
      </p:sp>
      <p:pic>
        <p:nvPicPr>
          <p:cNvPr id="8" name="Picture 7">
            <a:extLst>
              <a:ext uri="{FF2B5EF4-FFF2-40B4-BE49-F238E27FC236}">
                <a16:creationId xmlns:a16="http://schemas.microsoft.com/office/drawing/2014/main" xmlns="" id="{5ACEEBA6-8226-4A31-BB46-D7651F9A76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76" r="20639"/>
          <a:stretch/>
        </p:blipFill>
        <p:spPr>
          <a:xfrm rot="5400000">
            <a:off x="6240035" y="492972"/>
            <a:ext cx="2373865" cy="3379298"/>
          </a:xfrm>
          <a:prstGeom prst="rect">
            <a:avLst/>
          </a:prstGeom>
          <a:ln>
            <a:solidFill>
              <a:schemeClr val="tx1"/>
            </a:solidFill>
          </a:ln>
        </p:spPr>
      </p:pic>
      <p:pic>
        <p:nvPicPr>
          <p:cNvPr id="14" name="Picture 13">
            <a:extLst>
              <a:ext uri="{FF2B5EF4-FFF2-40B4-BE49-F238E27FC236}">
                <a16:creationId xmlns:a16="http://schemas.microsoft.com/office/drawing/2014/main" xmlns="" id="{32266CF1-1B1A-4452-BB29-81F8C4C4D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0045" y="3369552"/>
            <a:ext cx="3384000" cy="2568470"/>
          </a:xfrm>
          <a:prstGeom prst="rect">
            <a:avLst/>
          </a:prstGeom>
        </p:spPr>
      </p:pic>
    </p:spTree>
    <p:extLst>
      <p:ext uri="{BB962C8B-B14F-4D97-AF65-F5344CB8AC3E}">
        <p14:creationId xmlns:p14="http://schemas.microsoft.com/office/powerpoint/2010/main" val="2456930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F020F7-7AAA-4310-9CFD-AA5FE0446FFB}"/>
              </a:ext>
            </a:extLst>
          </p:cNvPr>
          <p:cNvSpPr>
            <a:spLocks noGrp="1"/>
          </p:cNvSpPr>
          <p:nvPr>
            <p:ph type="title"/>
          </p:nvPr>
        </p:nvSpPr>
        <p:spPr>
          <a:xfrm>
            <a:off x="683568" y="271516"/>
            <a:ext cx="8003232" cy="1143000"/>
          </a:xfrm>
        </p:spPr>
        <p:txBody>
          <a:bodyPr>
            <a:normAutofit fontScale="90000"/>
          </a:bodyPr>
          <a:lstStyle/>
          <a:p>
            <a:r>
              <a:rPr lang="en-CA" sz="4000" dirty="0"/>
              <a:t>    Marine mussels  		Invasive mussels </a:t>
            </a:r>
          </a:p>
        </p:txBody>
      </p:sp>
      <p:sp>
        <p:nvSpPr>
          <p:cNvPr id="4" name="Slide Number Placeholder 3">
            <a:extLst>
              <a:ext uri="{FF2B5EF4-FFF2-40B4-BE49-F238E27FC236}">
                <a16:creationId xmlns:a16="http://schemas.microsoft.com/office/drawing/2014/main" xmlns="" id="{EDBF3692-A930-4746-8AE0-F01721AB067B}"/>
              </a:ext>
            </a:extLst>
          </p:cNvPr>
          <p:cNvSpPr>
            <a:spLocks noGrp="1"/>
          </p:cNvSpPr>
          <p:nvPr>
            <p:ph type="sldNum" sz="quarter" idx="12"/>
          </p:nvPr>
        </p:nvSpPr>
        <p:spPr/>
        <p:txBody>
          <a:bodyPr/>
          <a:lstStyle/>
          <a:p>
            <a:fld id="{B5C68816-8F83-4CDE-A130-9A97B66550F3}" type="slidenum">
              <a:rPr lang="en-CA" smtClean="0"/>
              <a:t>6</a:t>
            </a:fld>
            <a:endParaRPr lang="en-CA"/>
          </a:p>
        </p:txBody>
      </p:sp>
      <p:pic>
        <p:nvPicPr>
          <p:cNvPr id="10" name="Picture 9">
            <a:extLst>
              <a:ext uri="{FF2B5EF4-FFF2-40B4-BE49-F238E27FC236}">
                <a16:creationId xmlns:a16="http://schemas.microsoft.com/office/drawing/2014/main" xmlns="" id="{82C8993D-3909-43BD-8FDE-67BEF9B84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9587" y="1412776"/>
            <a:ext cx="2906063" cy="2179546"/>
          </a:xfrm>
          <a:prstGeom prst="rect">
            <a:avLst/>
          </a:prstGeom>
        </p:spPr>
      </p:pic>
      <p:pic>
        <p:nvPicPr>
          <p:cNvPr id="16" name="Picture 15">
            <a:extLst>
              <a:ext uri="{FF2B5EF4-FFF2-40B4-BE49-F238E27FC236}">
                <a16:creationId xmlns:a16="http://schemas.microsoft.com/office/drawing/2014/main" xmlns="" id="{CAA7F4F6-C035-4C48-8956-8DCF1DA2F9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5" b="26487"/>
          <a:stretch/>
        </p:blipFill>
        <p:spPr>
          <a:xfrm>
            <a:off x="481822" y="1417637"/>
            <a:ext cx="1993495" cy="2061661"/>
          </a:xfrm>
          <a:prstGeom prst="rect">
            <a:avLst/>
          </a:prstGeom>
        </p:spPr>
      </p:pic>
      <p:pic>
        <p:nvPicPr>
          <p:cNvPr id="18" name="Picture 17">
            <a:extLst>
              <a:ext uri="{FF2B5EF4-FFF2-40B4-BE49-F238E27FC236}">
                <a16:creationId xmlns:a16="http://schemas.microsoft.com/office/drawing/2014/main" xmlns="" id="{AA6A5B3A-C21C-4810-B4A1-468DA0C871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299" b="19998"/>
          <a:stretch/>
        </p:blipFill>
        <p:spPr>
          <a:xfrm>
            <a:off x="2716331" y="1477449"/>
            <a:ext cx="2203864" cy="2061660"/>
          </a:xfrm>
          <a:prstGeom prst="rect">
            <a:avLst/>
          </a:prstGeom>
        </p:spPr>
      </p:pic>
      <p:pic>
        <p:nvPicPr>
          <p:cNvPr id="20" name="Picture 19">
            <a:extLst>
              <a:ext uri="{FF2B5EF4-FFF2-40B4-BE49-F238E27FC236}">
                <a16:creationId xmlns:a16="http://schemas.microsoft.com/office/drawing/2014/main" xmlns="" id="{2F19A25E-16F3-4C1A-BA0C-2ACDBAB037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671" r="5000" b="27950"/>
          <a:stretch/>
        </p:blipFill>
        <p:spPr>
          <a:xfrm>
            <a:off x="478593" y="3756050"/>
            <a:ext cx="4475476" cy="1815338"/>
          </a:xfrm>
          <a:prstGeom prst="rect">
            <a:avLst/>
          </a:prstGeom>
        </p:spPr>
      </p:pic>
      <p:sp>
        <p:nvSpPr>
          <p:cNvPr id="22" name="Rectangle 21">
            <a:extLst>
              <a:ext uri="{FF2B5EF4-FFF2-40B4-BE49-F238E27FC236}">
                <a16:creationId xmlns:a16="http://schemas.microsoft.com/office/drawing/2014/main" xmlns="" id="{C0ABBAAC-944E-4263-A327-073B78441FF9}"/>
              </a:ext>
            </a:extLst>
          </p:cNvPr>
          <p:cNvSpPr/>
          <p:nvPr/>
        </p:nvSpPr>
        <p:spPr>
          <a:xfrm>
            <a:off x="179512" y="404664"/>
            <a:ext cx="4888537" cy="532859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xmlns="" id="{90E051EB-F31B-4136-84BA-6D30EAB783A5}"/>
              </a:ext>
            </a:extLst>
          </p:cNvPr>
          <p:cNvSpPr/>
          <p:nvPr/>
        </p:nvSpPr>
        <p:spPr>
          <a:xfrm>
            <a:off x="5220072" y="404664"/>
            <a:ext cx="3442106" cy="5325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Picture 26">
            <a:extLst>
              <a:ext uri="{FF2B5EF4-FFF2-40B4-BE49-F238E27FC236}">
                <a16:creationId xmlns:a16="http://schemas.microsoft.com/office/drawing/2014/main" xmlns="" id="{0E2075CC-EC0A-48DE-8021-52ED18A366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65679" y="3616494"/>
            <a:ext cx="3019555" cy="2013037"/>
          </a:xfrm>
          <a:prstGeom prst="rect">
            <a:avLst/>
          </a:prstGeom>
        </p:spPr>
      </p:pic>
    </p:spTree>
    <p:extLst>
      <p:ext uri="{BB962C8B-B14F-4D97-AF65-F5344CB8AC3E}">
        <p14:creationId xmlns:p14="http://schemas.microsoft.com/office/powerpoint/2010/main" val="2354906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74638"/>
            <a:ext cx="6923112" cy="1143000"/>
          </a:xfrm>
        </p:spPr>
        <p:txBody>
          <a:bodyPr/>
          <a:lstStyle/>
          <a:p>
            <a:r>
              <a:rPr lang="en-CA" dirty="0"/>
              <a:t>Ecological Impacts</a:t>
            </a:r>
          </a:p>
        </p:txBody>
      </p:sp>
      <p:sp>
        <p:nvSpPr>
          <p:cNvPr id="3" name="Content Placeholder 2"/>
          <p:cNvSpPr>
            <a:spLocks noGrp="1"/>
          </p:cNvSpPr>
          <p:nvPr>
            <p:ph idx="1"/>
          </p:nvPr>
        </p:nvSpPr>
        <p:spPr/>
        <p:txBody>
          <a:bodyPr>
            <a:normAutofit/>
          </a:bodyPr>
          <a:lstStyle/>
          <a:p>
            <a:r>
              <a:rPr lang="en-CA" sz="2800" dirty="0"/>
              <a:t>Single mussel can filter 1L water/day - removing nutrients from water column</a:t>
            </a:r>
          </a:p>
          <a:p>
            <a:r>
              <a:rPr lang="en-CA" sz="2800" dirty="0"/>
              <a:t>Outcompeting with native species of mussels and fish for food</a:t>
            </a:r>
          </a:p>
          <a:p>
            <a:r>
              <a:rPr lang="en-CA" sz="2800" dirty="0"/>
              <a:t>Single female can release 1M eggs per spawning season</a:t>
            </a:r>
          </a:p>
          <a:p>
            <a:r>
              <a:rPr lang="en-CA" sz="2800" dirty="0"/>
              <a:t>Rapid reproduction, invasive mussels overtake the environment and reduce habitat for native species</a:t>
            </a:r>
          </a:p>
        </p:txBody>
      </p:sp>
      <p:sp>
        <p:nvSpPr>
          <p:cNvPr id="4" name="Slide Number Placeholder 3"/>
          <p:cNvSpPr>
            <a:spLocks noGrp="1"/>
          </p:cNvSpPr>
          <p:nvPr>
            <p:ph type="sldNum" sz="quarter" idx="12"/>
          </p:nvPr>
        </p:nvSpPr>
        <p:spPr/>
        <p:txBody>
          <a:bodyPr/>
          <a:lstStyle/>
          <a:p>
            <a:fld id="{B5C68816-8F83-4CDE-A130-9A97B66550F3}" type="slidenum">
              <a:rPr lang="en-CA" smtClean="0"/>
              <a:t>7</a:t>
            </a:fld>
            <a:endParaRPr lang="en-CA"/>
          </a:p>
        </p:txBody>
      </p:sp>
    </p:spTree>
    <p:extLst>
      <p:ext uri="{BB962C8B-B14F-4D97-AF65-F5344CB8AC3E}">
        <p14:creationId xmlns:p14="http://schemas.microsoft.com/office/powerpoint/2010/main" val="3561334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024" y="-18256"/>
            <a:ext cx="7772400" cy="1143000"/>
          </a:xfrm>
        </p:spPr>
        <p:txBody>
          <a:bodyPr>
            <a:normAutofit/>
          </a:bodyPr>
          <a:lstStyle/>
          <a:p>
            <a:r>
              <a:rPr lang="en-CA" sz="4000" dirty="0"/>
              <a:t>Economic Impacts in BC</a:t>
            </a:r>
            <a:endParaRPr lang="en-CA" sz="4000" b="1" dirty="0"/>
          </a:p>
        </p:txBody>
      </p:sp>
      <p:sp>
        <p:nvSpPr>
          <p:cNvPr id="3" name="Slide Number Placeholder 2"/>
          <p:cNvSpPr>
            <a:spLocks noGrp="1"/>
          </p:cNvSpPr>
          <p:nvPr>
            <p:ph type="sldNum" sz="quarter" idx="12"/>
          </p:nvPr>
        </p:nvSpPr>
        <p:spPr/>
        <p:txBody>
          <a:bodyPr/>
          <a:lstStyle/>
          <a:p>
            <a:fld id="{B4C78D16-D145-419A-8395-E904589572D9}" type="slidenum">
              <a:rPr lang="en-CA" smtClean="0"/>
              <a:pPr/>
              <a:t>8</a:t>
            </a:fld>
            <a:endParaRPr lang="en-CA"/>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407681889"/>
              </p:ext>
            </p:extLst>
          </p:nvPr>
        </p:nvGraphicFramePr>
        <p:xfrm>
          <a:off x="611560" y="1052736"/>
          <a:ext cx="7992888" cy="4791071"/>
        </p:xfrm>
        <a:graphic>
          <a:graphicData uri="http://schemas.openxmlformats.org/drawingml/2006/table">
            <a:tbl>
              <a:tblPr firstRow="1" firstCol="1" bandRow="1">
                <a:tableStyleId>{5C22544A-7EE6-4342-B048-85BDC9FD1C3A}</a:tableStyleId>
              </a:tblPr>
              <a:tblGrid>
                <a:gridCol w="4210540">
                  <a:extLst>
                    <a:ext uri="{9D8B030D-6E8A-4147-A177-3AD203B41FA5}">
                      <a16:colId xmlns:a16="http://schemas.microsoft.com/office/drawing/2014/main" xmlns="" val="20000"/>
                    </a:ext>
                  </a:extLst>
                </a:gridCol>
                <a:gridCol w="2212318">
                  <a:extLst>
                    <a:ext uri="{9D8B030D-6E8A-4147-A177-3AD203B41FA5}">
                      <a16:colId xmlns:a16="http://schemas.microsoft.com/office/drawing/2014/main" xmlns="" val="20001"/>
                    </a:ext>
                  </a:extLst>
                </a:gridCol>
                <a:gridCol w="1570030">
                  <a:extLst>
                    <a:ext uri="{9D8B030D-6E8A-4147-A177-3AD203B41FA5}">
                      <a16:colId xmlns:a16="http://schemas.microsoft.com/office/drawing/2014/main" xmlns="" val="20002"/>
                    </a:ext>
                  </a:extLst>
                </a:gridCol>
              </a:tblGrid>
              <a:tr h="958021">
                <a:tc>
                  <a:txBody>
                    <a:bodyPr/>
                    <a:lstStyle/>
                    <a:p>
                      <a:pPr algn="ctr">
                        <a:lnSpc>
                          <a:spcPct val="115000"/>
                        </a:lnSpc>
                        <a:spcAft>
                          <a:spcPts val="0"/>
                        </a:spcAft>
                      </a:pPr>
                      <a:r>
                        <a:rPr lang="en-CA" sz="2400" dirty="0">
                          <a:effectLst/>
                        </a:rPr>
                        <a:t>Sector</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Annual costs</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 total impact</a:t>
                      </a:r>
                      <a:endParaRPr lang="en-CA" sz="2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0"/>
                  </a:ext>
                </a:extLst>
              </a:tr>
              <a:tr h="769834">
                <a:tc>
                  <a:txBody>
                    <a:bodyPr/>
                    <a:lstStyle/>
                    <a:p>
                      <a:pPr>
                        <a:lnSpc>
                          <a:spcPct val="115000"/>
                        </a:lnSpc>
                        <a:spcAft>
                          <a:spcPts val="0"/>
                        </a:spcAft>
                      </a:pPr>
                      <a:r>
                        <a:rPr lang="en-CA" sz="2400" dirty="0">
                          <a:effectLst/>
                        </a:rPr>
                        <a:t>Hydropower generation</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$6,524,532</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a:effectLst/>
                        </a:rPr>
                        <a:t>15.2</a:t>
                      </a:r>
                      <a:endParaRPr lang="en-CA" sz="2400">
                        <a:effectLst/>
                        <a:latin typeface="Calibri"/>
                        <a:ea typeface="Calibri"/>
                        <a:cs typeface="Times New Roman"/>
                      </a:endParaRPr>
                    </a:p>
                  </a:txBody>
                  <a:tcPr marL="68580" marR="68580" marT="0" marB="0"/>
                </a:tc>
                <a:extLst>
                  <a:ext uri="{0D108BD9-81ED-4DB2-BD59-A6C34878D82A}">
                    <a16:rowId xmlns:a16="http://schemas.microsoft.com/office/drawing/2014/main" xmlns="" val="10001"/>
                  </a:ext>
                </a:extLst>
              </a:tr>
              <a:tr h="648409">
                <a:tc>
                  <a:txBody>
                    <a:bodyPr/>
                    <a:lstStyle/>
                    <a:p>
                      <a:pPr>
                        <a:lnSpc>
                          <a:spcPct val="115000"/>
                        </a:lnSpc>
                        <a:spcAft>
                          <a:spcPts val="0"/>
                        </a:spcAft>
                      </a:pPr>
                      <a:r>
                        <a:rPr lang="en-CA" sz="2400" dirty="0">
                          <a:effectLst/>
                        </a:rPr>
                        <a:t>Agriculture - Irrigation</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$14,800,000</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34.4</a:t>
                      </a:r>
                      <a:endParaRPr lang="en-CA" sz="2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2"/>
                  </a:ext>
                </a:extLst>
              </a:tr>
              <a:tr h="611207">
                <a:tc>
                  <a:txBody>
                    <a:bodyPr/>
                    <a:lstStyle/>
                    <a:p>
                      <a:pPr>
                        <a:lnSpc>
                          <a:spcPct val="115000"/>
                        </a:lnSpc>
                        <a:spcAft>
                          <a:spcPts val="0"/>
                        </a:spcAft>
                      </a:pPr>
                      <a:r>
                        <a:rPr lang="en-CA" sz="2400" dirty="0">
                          <a:effectLst/>
                        </a:rPr>
                        <a:t>Municipal water supplies</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$9,251,608</a:t>
                      </a:r>
                      <a:endParaRPr lang="en-CA" sz="24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en-CA" sz="2400" dirty="0">
                          <a:effectLst/>
                        </a:rPr>
                        <a:t>21.5</a:t>
                      </a:r>
                      <a:endParaRPr lang="en-CA" sz="2400" dirty="0">
                        <a:effectLst/>
                        <a:latin typeface="Calibri"/>
                        <a:ea typeface="Calibri"/>
                        <a:cs typeface="Times New Roman"/>
                      </a:endParaRPr>
                    </a:p>
                  </a:txBody>
                  <a:tcPr marL="68580" marR="68580" marT="0" marB="0"/>
                </a:tc>
                <a:extLst>
                  <a:ext uri="{0D108BD9-81ED-4DB2-BD59-A6C34878D82A}">
                    <a16:rowId xmlns:a16="http://schemas.microsoft.com/office/drawing/2014/main" xmlns="" val="10003"/>
                  </a:ext>
                </a:extLst>
              </a:tr>
              <a:tr h="481176">
                <a:tc>
                  <a:txBody>
                    <a:bodyPr/>
                    <a:lstStyle/>
                    <a:p>
                      <a:pPr>
                        <a:lnSpc>
                          <a:spcPct val="115000"/>
                        </a:lnSpc>
                        <a:spcAft>
                          <a:spcPts val="0"/>
                        </a:spcAft>
                      </a:pPr>
                      <a:r>
                        <a:rPr lang="en-CA" sz="2400">
                          <a:effectLst/>
                          <a:latin typeface="+mn-lt"/>
                        </a:rPr>
                        <a:t>Recreational boating</a:t>
                      </a:r>
                      <a:endParaRPr lang="en-CA" sz="2400">
                        <a:effectLst/>
                        <a:latin typeface="+mn-lt"/>
                        <a:ea typeface="Calibri"/>
                        <a:cs typeface="Times New Roman"/>
                      </a:endParaRPr>
                    </a:p>
                  </a:txBody>
                  <a:tcPr marL="68580" marR="68580" marT="0" marB="0"/>
                </a:tc>
                <a:tc>
                  <a:txBody>
                    <a:bodyPr/>
                    <a:lstStyle/>
                    <a:p>
                      <a:pPr algn="ctr">
                        <a:lnSpc>
                          <a:spcPct val="115000"/>
                        </a:lnSpc>
                        <a:spcAft>
                          <a:spcPts val="0"/>
                        </a:spcAft>
                      </a:pPr>
                      <a:r>
                        <a:rPr lang="en-CA" sz="2400" dirty="0">
                          <a:effectLst/>
                          <a:latin typeface="+mn-lt"/>
                        </a:rPr>
                        <a:t>$12,385,962</a:t>
                      </a:r>
                      <a:endParaRPr lang="en-CA" sz="24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CA" sz="2400" dirty="0">
                          <a:effectLst/>
                          <a:latin typeface="+mn-lt"/>
                        </a:rPr>
                        <a:t>28.8</a:t>
                      </a:r>
                      <a:endParaRPr lang="en-CA" sz="2400" dirty="0">
                        <a:effectLst/>
                        <a:latin typeface="+mn-lt"/>
                        <a:ea typeface="Calibri"/>
                        <a:cs typeface="Times New Roman"/>
                      </a:endParaRPr>
                    </a:p>
                  </a:txBody>
                  <a:tcPr marL="68580" marR="68580" marT="0" marB="0"/>
                </a:tc>
                <a:extLst>
                  <a:ext uri="{0D108BD9-81ED-4DB2-BD59-A6C34878D82A}">
                    <a16:rowId xmlns:a16="http://schemas.microsoft.com/office/drawing/2014/main" xmlns="" val="10004"/>
                  </a:ext>
                </a:extLst>
              </a:tr>
              <a:tr h="481176">
                <a:tc>
                  <a:txBody>
                    <a:bodyPr/>
                    <a:lstStyle/>
                    <a:p>
                      <a:pPr>
                        <a:lnSpc>
                          <a:spcPct val="115000"/>
                        </a:lnSpc>
                        <a:spcAft>
                          <a:spcPts val="0"/>
                        </a:spcAft>
                      </a:pPr>
                      <a:r>
                        <a:rPr lang="en-CA" sz="2400" dirty="0">
                          <a:solidFill>
                            <a:schemeClr val="tx1"/>
                          </a:solidFill>
                          <a:effectLst/>
                          <a:latin typeface="+mn-lt"/>
                          <a:ea typeface="Calibri"/>
                          <a:cs typeface="Times New Roman"/>
                        </a:rPr>
                        <a:t>Fisheries,  Tourism, Property values</a:t>
                      </a:r>
                    </a:p>
                  </a:txBody>
                  <a:tcPr marL="68580" marR="68580" marT="0" marB="0">
                    <a:solidFill>
                      <a:srgbClr val="FFFF00"/>
                    </a:solidFill>
                  </a:tcPr>
                </a:tc>
                <a:tc>
                  <a:txBody>
                    <a:bodyPr/>
                    <a:lstStyle/>
                    <a:p>
                      <a:pPr algn="ctr">
                        <a:lnSpc>
                          <a:spcPct val="115000"/>
                        </a:lnSpc>
                        <a:spcAft>
                          <a:spcPts val="0"/>
                        </a:spcAft>
                      </a:pPr>
                      <a:r>
                        <a:rPr lang="en-CA" sz="2400" dirty="0">
                          <a:solidFill>
                            <a:schemeClr val="tx1"/>
                          </a:solidFill>
                          <a:effectLst/>
                          <a:latin typeface="+mn-lt"/>
                          <a:ea typeface="Calibri"/>
                          <a:cs typeface="Times New Roman"/>
                        </a:rPr>
                        <a:t>?????</a:t>
                      </a:r>
                    </a:p>
                  </a:txBody>
                  <a:tcPr marL="68580" marR="68580" marT="0" marB="0">
                    <a:solidFill>
                      <a:srgbClr val="FFFF00"/>
                    </a:solidFill>
                  </a:tcPr>
                </a:tc>
                <a:tc>
                  <a:txBody>
                    <a:bodyPr/>
                    <a:lstStyle/>
                    <a:p>
                      <a:pPr algn="ctr"/>
                      <a:endParaRPr lang="en-CA" sz="2400" dirty="0">
                        <a:solidFill>
                          <a:schemeClr val="bg1"/>
                        </a:solidFill>
                        <a:effectLst/>
                        <a:latin typeface="+mn-lt"/>
                        <a:cs typeface="Times New Roman"/>
                      </a:endParaRPr>
                    </a:p>
                  </a:txBody>
                  <a:tcPr marL="68580" marR="68580" marT="0" marB="0">
                    <a:solidFill>
                      <a:srgbClr val="FFFF00"/>
                    </a:solidFill>
                  </a:tcPr>
                </a:tc>
                <a:extLst>
                  <a:ext uri="{0D108BD9-81ED-4DB2-BD59-A6C34878D82A}">
                    <a16:rowId xmlns:a16="http://schemas.microsoft.com/office/drawing/2014/main" xmlns="" val="10005"/>
                  </a:ext>
                </a:extLst>
              </a:tr>
              <a:tr h="481176">
                <a:tc>
                  <a:txBody>
                    <a:bodyPr/>
                    <a:lstStyle/>
                    <a:p>
                      <a:pPr>
                        <a:lnSpc>
                          <a:spcPct val="115000"/>
                        </a:lnSpc>
                        <a:spcAft>
                          <a:spcPts val="0"/>
                        </a:spcAft>
                      </a:pPr>
                      <a:r>
                        <a:rPr lang="en-CA" sz="2400" dirty="0">
                          <a:effectLst/>
                          <a:latin typeface="+mn-lt"/>
                        </a:rPr>
                        <a:t>Total</a:t>
                      </a:r>
                      <a:endParaRPr lang="en-CA" sz="2400" dirty="0">
                        <a:effectLst/>
                        <a:latin typeface="+mn-lt"/>
                        <a:ea typeface="Calibri"/>
                        <a:cs typeface="Times New Roman"/>
                      </a:endParaRPr>
                    </a:p>
                  </a:txBody>
                  <a:tcPr marL="68580" marR="68580" marT="0" marB="0"/>
                </a:tc>
                <a:tc>
                  <a:txBody>
                    <a:bodyPr/>
                    <a:lstStyle/>
                    <a:p>
                      <a:pPr algn="ctr">
                        <a:lnSpc>
                          <a:spcPct val="115000"/>
                        </a:lnSpc>
                        <a:spcAft>
                          <a:spcPts val="0"/>
                        </a:spcAft>
                      </a:pPr>
                      <a:r>
                        <a:rPr lang="en-CA" sz="2400">
                          <a:effectLst/>
                        </a:rPr>
                        <a:t>$42,962,102</a:t>
                      </a:r>
                      <a:endParaRPr lang="en-CA" sz="2400">
                        <a:effectLst/>
                        <a:latin typeface="Calibri"/>
                        <a:ea typeface="Calibri"/>
                        <a:cs typeface="Times New Roman"/>
                      </a:endParaRPr>
                    </a:p>
                  </a:txBody>
                  <a:tcPr marL="68580" marR="68580" marT="0" marB="0"/>
                </a:tc>
                <a:tc>
                  <a:txBody>
                    <a:bodyPr/>
                    <a:lstStyle/>
                    <a:p>
                      <a:pPr algn="ctr"/>
                      <a:endParaRPr lang="en-CA" sz="2400" dirty="0">
                        <a:effectLst/>
                        <a:latin typeface="Calibri"/>
                        <a:cs typeface="Times New Roman"/>
                      </a:endParaRPr>
                    </a:p>
                  </a:txBody>
                  <a:tcPr marL="68580" marR="68580" marT="0" marB="0"/>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968048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Slide Number Placeholder 2"/>
          <p:cNvSpPr>
            <a:spLocks noGrp="1"/>
          </p:cNvSpPr>
          <p:nvPr>
            <p:ph type="sldNum" sz="quarter" idx="12"/>
          </p:nvPr>
        </p:nvSpPr>
        <p:spPr/>
        <p:txBody>
          <a:bodyPr/>
          <a:lstStyle/>
          <a:p>
            <a:fld id="{B4C78D16-D145-419A-8395-E904589572D9}" type="slidenum">
              <a:rPr lang="en-CA" smtClean="0"/>
              <a:pPr/>
              <a:t>9</a:t>
            </a:fld>
            <a:endParaRPr lang="en-CA"/>
          </a:p>
        </p:txBody>
      </p:sp>
      <p:sp>
        <p:nvSpPr>
          <p:cNvPr id="4" name="Content Placeholder 3"/>
          <p:cNvSpPr>
            <a:spLocks noGrp="1"/>
          </p:cNvSpPr>
          <p:nvPr>
            <p:ph sz="quarter" idx="1"/>
          </p:nvPr>
        </p:nvSpPr>
        <p:spPr/>
        <p:txBody>
          <a:bodyPr/>
          <a:lstStyle/>
          <a:p>
            <a:endParaRPr lang="en-CA"/>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8640"/>
            <a:ext cx="8344863" cy="556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422731"/>
      </p:ext>
    </p:extLst>
  </p:cSld>
  <p:clrMapOvr>
    <a:masterClrMapping/>
  </p:clrMapOvr>
</p:sld>
</file>

<file path=ppt/theme/theme1.xml><?xml version="1.0" encoding="utf-8"?>
<a:theme xmlns:a="http://schemas.openxmlformats.org/drawingml/2006/main" name="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template</Template>
  <TotalTime>901</TotalTime>
  <Words>2573</Words>
  <Application>Microsoft Office PowerPoint</Application>
  <PresentationFormat>On-screen Show (4:3)</PresentationFormat>
  <Paragraphs>289</Paragraphs>
  <Slides>34</Slides>
  <Notes>30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PPT template</vt:lpstr>
      <vt:lpstr>Acrobat Document</vt:lpstr>
      <vt:lpstr>BC Invasive Mussel Defence Program</vt:lpstr>
      <vt:lpstr>PowerPoint Presentation</vt:lpstr>
      <vt:lpstr>PowerPoint Presentation</vt:lpstr>
      <vt:lpstr>Native freshwater mussels vs. invasive mussels</vt:lpstr>
      <vt:lpstr>Marine mussels</vt:lpstr>
      <vt:lpstr>    Marine mussels    Invasive mussels </vt:lpstr>
      <vt:lpstr>Ecological Impacts</vt:lpstr>
      <vt:lpstr>Economic Impacts in BC</vt:lpstr>
      <vt:lpstr>PowerPoint Presentation</vt:lpstr>
      <vt:lpstr>PowerPoint Presentation</vt:lpstr>
      <vt:lpstr>Distribution</vt:lpstr>
      <vt:lpstr>Invasive Mussel Defence Program</vt:lpstr>
      <vt:lpstr>PowerPoint Presentation</vt:lpstr>
      <vt:lpstr>Watercraft Inspection and Decontamination</vt:lpstr>
      <vt:lpstr>PowerPoint Presentation</vt:lpstr>
      <vt:lpstr> Program Funders </vt:lpstr>
      <vt:lpstr>Watercraft Inspection Data </vt:lpstr>
      <vt:lpstr>PowerPoint Presentation</vt:lpstr>
      <vt:lpstr>PowerPoint Presentation</vt:lpstr>
      <vt:lpstr>Outreach &amp; Education</vt:lpstr>
      <vt:lpstr>Lake Monitoring</vt:lpstr>
      <vt:lpstr>2018 Season</vt:lpstr>
      <vt:lpstr>2018 Inspection Stations</vt:lpstr>
      <vt:lpstr>New Watercraft Inspection Signs</vt:lpstr>
      <vt:lpstr>Expansion of the K9 Unit</vt:lpstr>
      <vt:lpstr>Updated Website</vt:lpstr>
      <vt:lpstr>2018 Watercraft Inspections  (as of Aug 17th) </vt:lpstr>
      <vt:lpstr>2018 Mussel Fouled Watercraft</vt:lpstr>
      <vt:lpstr>2018 Mussel Fouled Watercraft</vt:lpstr>
      <vt:lpstr>Bringing Your Boat to BC</vt:lpstr>
      <vt:lpstr>Remember to always practice Clean, Drain, Dry </vt:lpstr>
      <vt:lpstr>PowerPoint Presentation</vt:lpstr>
      <vt:lpstr>PowerPoint Presentation</vt:lpstr>
      <vt:lpstr>Questions?</vt:lpstr>
    </vt:vector>
  </TitlesOfParts>
  <Company>Province of British Columbia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Beck, Martina ENV:EX</dc:creator>
  <cp:lastModifiedBy>Ashbrook, Chelsea ENV:EX</cp:lastModifiedBy>
  <cp:revision>91</cp:revision>
  <cp:lastPrinted>2018-05-15T18:26:31Z</cp:lastPrinted>
  <dcterms:created xsi:type="dcterms:W3CDTF">2018-01-19T02:48:23Z</dcterms:created>
  <dcterms:modified xsi:type="dcterms:W3CDTF">2018-09-09T16:04:39Z</dcterms:modified>
</cp:coreProperties>
</file>